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trictFirstAndLastChars="0" saveSubsetFonts="1">
  <p:sldMasterIdLst>
    <p:sldMasterId id="2147484358" r:id="rId1"/>
  </p:sldMasterIdLst>
  <p:notesMasterIdLst>
    <p:notesMasterId r:id="rId15"/>
  </p:notesMasterIdLst>
  <p:handoutMasterIdLst>
    <p:handoutMasterId r:id="rId16"/>
  </p:handoutMasterIdLst>
  <p:sldIdLst>
    <p:sldId id="256" r:id="rId2"/>
    <p:sldId id="274" r:id="rId3"/>
    <p:sldId id="259" r:id="rId4"/>
    <p:sldId id="278" r:id="rId5"/>
    <p:sldId id="277" r:id="rId6"/>
    <p:sldId id="289" r:id="rId7"/>
    <p:sldId id="283" r:id="rId8"/>
    <p:sldId id="291" r:id="rId9"/>
    <p:sldId id="292" r:id="rId10"/>
    <p:sldId id="294" r:id="rId11"/>
    <p:sldId id="295" r:id="rId12"/>
    <p:sldId id="296" r:id="rId13"/>
    <p:sldId id="297" r:id="rId14"/>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userDrawn="1">
          <p15:clr>
            <a:srgbClr val="A4A3A4"/>
          </p15:clr>
        </p15:guide>
        <p15:guide id="2" pos="3840" userDrawn="1">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880">
          <p15:clr>
            <a:srgbClr val="A4A3A4"/>
          </p15:clr>
        </p15:guide>
        <p15:guide id="2" pos="2160">
          <p15:clr>
            <a:srgbClr val="A4A3A4"/>
          </p15:clr>
        </p15:guide>
        <p15:guide id="3" orient="horz" pos="2993">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Author" initials="A" lastIdx="6"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00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8021" autoAdjust="0"/>
    <p:restoredTop sz="80469" autoAdjust="0"/>
  </p:normalViewPr>
  <p:slideViewPr>
    <p:cSldViewPr>
      <p:cViewPr varScale="1">
        <p:scale>
          <a:sx n="121" d="100"/>
          <a:sy n="121" d="100"/>
        </p:scale>
        <p:origin x="-768" y="-1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2808" y="60"/>
      </p:cViewPr>
      <p:guideLst>
        <p:guide orient="horz" pos="2880"/>
        <p:guide orient="horz" pos="2993"/>
        <p:guide pos="2160"/>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92"/>
          </a:xfrm>
          <a:prstGeom prst="rect">
            <a:avLst/>
          </a:prstGeom>
        </p:spPr>
        <p:txBody>
          <a:bodyPr vert="horz" wrap="square" lIns="96094" tIns="48047" rIns="96094" bIns="48047" numCol="1" anchor="t" anchorCtr="0" compatLnSpc="1">
            <a:prstTxWarp prst="textNoShape">
              <a:avLst/>
            </a:prstTxWarp>
          </a:bodyPr>
          <a:lstStyle>
            <a:lvl1pPr>
              <a:defRPr sz="1300">
                <a:latin typeface="Arial" panose="020B0604020202020204" pitchFamily="34" charset="0"/>
                <a:cs typeface="Arial" panose="020B0604020202020204" pitchFamily="34" charset="0"/>
              </a:defRPr>
            </a:lvl1pPr>
          </a:lstStyle>
          <a:p>
            <a:pPr>
              <a:defRPr/>
            </a:pPr>
            <a:endParaRPr lang="en-US" altLang="en-US" dirty="0">
              <a:latin typeface="Calibri" panose="020F0502020204030204" pitchFamily="34" charset="0"/>
              <a:cs typeface="Calibri" panose="020F0502020204030204" pitchFamily="34" charset="0"/>
            </a:endParaRPr>
          </a:p>
        </p:txBody>
      </p:sp>
      <p:sp>
        <p:nvSpPr>
          <p:cNvPr id="3" name="Date Placeholder 2"/>
          <p:cNvSpPr>
            <a:spLocks noGrp="1"/>
          </p:cNvSpPr>
          <p:nvPr>
            <p:ph type="dt" sz="quarter" idx="1"/>
          </p:nvPr>
        </p:nvSpPr>
        <p:spPr>
          <a:xfrm>
            <a:off x="4143587" y="0"/>
            <a:ext cx="3169920" cy="481792"/>
          </a:xfrm>
          <a:prstGeom prst="rect">
            <a:avLst/>
          </a:prstGeom>
        </p:spPr>
        <p:txBody>
          <a:bodyPr vert="horz" wrap="square" lIns="96094" tIns="48047" rIns="96094" bIns="48047" numCol="1" anchor="t" anchorCtr="0" compatLnSpc="1">
            <a:prstTxWarp prst="textNoShape">
              <a:avLst/>
            </a:prstTxWarp>
          </a:bodyPr>
          <a:lstStyle>
            <a:lvl1pPr algn="r">
              <a:defRPr sz="1300">
                <a:latin typeface="Arial" panose="020B0604020202020204" pitchFamily="34" charset="0"/>
                <a:cs typeface="Arial" panose="020B0604020202020204" pitchFamily="34" charset="0"/>
              </a:defRPr>
            </a:lvl1pPr>
          </a:lstStyle>
          <a:p>
            <a:pPr>
              <a:defRPr/>
            </a:pPr>
            <a:fld id="{B049D3CD-5865-4A8C-B87C-60678452E3BE}" type="datetimeFigureOut">
              <a:rPr lang="en-US" altLang="en-US">
                <a:latin typeface="Calibri" panose="020F0502020204030204" pitchFamily="34" charset="0"/>
                <a:cs typeface="Calibri" panose="020F0502020204030204" pitchFamily="34" charset="0"/>
              </a:rPr>
              <a:pPr>
                <a:defRPr/>
              </a:pPr>
              <a:t>12/9/18</a:t>
            </a:fld>
            <a:endParaRPr lang="en-US" altLang="en-US"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2"/>
          </p:nvPr>
        </p:nvSpPr>
        <p:spPr>
          <a:xfrm>
            <a:off x="0" y="9119408"/>
            <a:ext cx="3169920" cy="481792"/>
          </a:xfrm>
          <a:prstGeom prst="rect">
            <a:avLst/>
          </a:prstGeom>
        </p:spPr>
        <p:txBody>
          <a:bodyPr vert="horz" wrap="square" lIns="96094" tIns="48047" rIns="96094" bIns="48047" numCol="1" anchor="b" anchorCtr="0" compatLnSpc="1">
            <a:prstTxWarp prst="textNoShape">
              <a:avLst/>
            </a:prstTxWarp>
          </a:bodyPr>
          <a:lstStyle>
            <a:lvl1pPr>
              <a:defRPr sz="1300">
                <a:latin typeface="Arial" panose="020B0604020202020204" pitchFamily="34" charset="0"/>
                <a:cs typeface="Arial" panose="020B0604020202020204" pitchFamily="34" charset="0"/>
              </a:defRPr>
            </a:lvl1pPr>
          </a:lstStyle>
          <a:p>
            <a:pPr>
              <a:defRPr/>
            </a:pPr>
            <a:endParaRPr lang="en-US" altLang="en-US"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3"/>
          </p:nvPr>
        </p:nvSpPr>
        <p:spPr>
          <a:xfrm>
            <a:off x="4143587" y="9119408"/>
            <a:ext cx="3169920" cy="481792"/>
          </a:xfrm>
          <a:prstGeom prst="rect">
            <a:avLst/>
          </a:prstGeom>
        </p:spPr>
        <p:txBody>
          <a:bodyPr vert="horz" wrap="square" lIns="96094" tIns="48047" rIns="96094" bIns="48047" numCol="1" anchor="b" anchorCtr="0" compatLnSpc="1">
            <a:prstTxWarp prst="textNoShape">
              <a:avLst/>
            </a:prstTxWarp>
          </a:bodyPr>
          <a:lstStyle>
            <a:lvl1pPr algn="r">
              <a:defRPr sz="1300" smtClean="0"/>
            </a:lvl1pPr>
          </a:lstStyle>
          <a:p>
            <a:pPr>
              <a:defRPr/>
            </a:pPr>
            <a:fld id="{95A32519-5678-433F-B588-CD2A20111E6F}" type="slidenum">
              <a:rPr lang="en-US" altLang="en-US">
                <a:latin typeface="Calibri" panose="020F0502020204030204" pitchFamily="34" charset="0"/>
                <a:cs typeface="Calibri" panose="020F0502020204030204" pitchFamily="34" charset="0"/>
              </a:rPr>
              <a:pPr>
                <a:defRPr/>
              </a:pPr>
              <a:t>‹#›</a:t>
            </a:fld>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461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0" y="1"/>
            <a:ext cx="7315200" cy="9601200"/>
          </a:xfrm>
          <a:prstGeom prst="roundRect">
            <a:avLst>
              <a:gd name="adj" fmla="val 23"/>
            </a:avLst>
          </a:prstGeom>
          <a:solidFill>
            <a:srgbClr val="FFFFFF"/>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360">
                <a:solidFill>
                  <a:srgbClr val="000000"/>
                </a:solidFill>
                <a:miter lim="800000"/>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5123" name="AutoShape 2"/>
          <p:cNvSpPr>
            <a:spLocks noChangeArrowheads="1"/>
          </p:cNvSpPr>
          <p:nvPr/>
        </p:nvSpPr>
        <p:spPr bwMode="auto">
          <a:xfrm>
            <a:off x="0" y="1"/>
            <a:ext cx="7315200" cy="9601200"/>
          </a:xfrm>
          <a:prstGeom prst="roundRect">
            <a:avLst>
              <a:gd name="adj" fmla="val 23"/>
            </a:avLst>
          </a:prstGeom>
          <a:solidFill>
            <a:srgbClr val="FFFFFF"/>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5124" name="AutoShape 3"/>
          <p:cNvSpPr>
            <a:spLocks noChangeArrowheads="1"/>
          </p:cNvSpPr>
          <p:nvPr/>
        </p:nvSpPr>
        <p:spPr bwMode="auto">
          <a:xfrm>
            <a:off x="-6773" y="-8250"/>
            <a:ext cx="7315200" cy="9601200"/>
          </a:xfrm>
          <a:prstGeom prst="roundRect">
            <a:avLst>
              <a:gd name="adj" fmla="val 23"/>
            </a:avLst>
          </a:prstGeom>
          <a:solidFill>
            <a:srgbClr val="FFFFFF"/>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5125" name="Text Box 4"/>
          <p:cNvSpPr txBox="1">
            <a:spLocks noChangeArrowheads="1"/>
          </p:cNvSpPr>
          <p:nvPr/>
        </p:nvSpPr>
        <p:spPr bwMode="auto">
          <a:xfrm>
            <a:off x="0" y="1"/>
            <a:ext cx="3169920" cy="48014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5126" name="Text Box 5"/>
          <p:cNvSpPr txBox="1">
            <a:spLocks noChangeArrowheads="1"/>
          </p:cNvSpPr>
          <p:nvPr/>
        </p:nvSpPr>
        <p:spPr bwMode="auto">
          <a:xfrm>
            <a:off x="4143587" y="1"/>
            <a:ext cx="3169920" cy="48014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5127" name="Rectangle 6"/>
          <p:cNvSpPr>
            <a:spLocks noGrp="1" noRot="1" noChangeAspect="1" noChangeArrowheads="1"/>
          </p:cNvSpPr>
          <p:nvPr>
            <p:ph type="sldImg"/>
          </p:nvPr>
        </p:nvSpPr>
        <p:spPr bwMode="auto">
          <a:xfrm>
            <a:off x="460375" y="719138"/>
            <a:ext cx="6389688" cy="3595687"/>
          </a:xfrm>
          <a:prstGeom prst="rect">
            <a:avLst/>
          </a:prstGeom>
          <a:noFill/>
          <a:ln w="9360">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079" name="Rectangle 7"/>
          <p:cNvSpPr>
            <a:spLocks noGrp="1" noChangeArrowheads="1"/>
          </p:cNvSpPr>
          <p:nvPr>
            <p:ph type="body"/>
          </p:nvPr>
        </p:nvSpPr>
        <p:spPr bwMode="auto">
          <a:xfrm>
            <a:off x="731520" y="4560529"/>
            <a:ext cx="5847081" cy="4314683"/>
          </a:xfrm>
          <a:prstGeom prst="rect">
            <a:avLst/>
          </a:prstGeom>
          <a:noFill/>
          <a:ln w="9525">
            <a:noFill/>
            <a:round/>
            <a:headEnd/>
            <a:tailEnd/>
          </a:ln>
          <a:effectLst/>
        </p:spPr>
        <p:txBody>
          <a:bodyPr vert="horz" wrap="square" lIns="94581" tIns="49182" rIns="94581" bIns="49182" numCol="1" anchor="t" anchorCtr="0" compatLnSpc="1">
            <a:prstTxWarp prst="textNoShape">
              <a:avLst/>
            </a:prstTxWarp>
          </a:bodyPr>
          <a:lstStyle/>
          <a:p>
            <a:pPr lvl="0"/>
            <a:endParaRPr lang="en-US" altLang="en-US" noProof="0" dirty="0" smtClean="0"/>
          </a:p>
          <a:p>
            <a:pPr lvl="1"/>
            <a:endParaRPr lang="en-US" altLang="en-US" noProof="0" dirty="0" smtClean="0"/>
          </a:p>
          <a:p>
            <a:pPr lvl="2"/>
            <a:r>
              <a:rPr lang="en-US" altLang="en-US" noProof="0" dirty="0" smtClean="0"/>
              <a:t>	</a:t>
            </a:r>
            <a:endParaRPr lang="en-US" altLang="en-US" noProof="0" dirty="0"/>
          </a:p>
        </p:txBody>
      </p:sp>
      <p:sp>
        <p:nvSpPr>
          <p:cNvPr id="5129" name="Text Box 8"/>
          <p:cNvSpPr txBox="1">
            <a:spLocks noChangeArrowheads="1"/>
          </p:cNvSpPr>
          <p:nvPr/>
        </p:nvSpPr>
        <p:spPr bwMode="auto">
          <a:xfrm>
            <a:off x="0" y="9117758"/>
            <a:ext cx="3169920" cy="48014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6094" tIns="48047" rIns="96094" bIns="48047"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81" name="Rectangle 9"/>
          <p:cNvSpPr>
            <a:spLocks noGrp="1" noChangeArrowheads="1"/>
          </p:cNvSpPr>
          <p:nvPr>
            <p:ph type="sldNum"/>
          </p:nvPr>
        </p:nvSpPr>
        <p:spPr bwMode="auto">
          <a:xfrm>
            <a:off x="4143588" y="9117757"/>
            <a:ext cx="3164839" cy="475193"/>
          </a:xfrm>
          <a:prstGeom prst="rect">
            <a:avLst/>
          </a:prstGeom>
          <a:noFill/>
          <a:ln w="9525">
            <a:noFill/>
            <a:round/>
            <a:headEnd/>
            <a:tailEnd/>
          </a:ln>
          <a:effectLst/>
        </p:spPr>
        <p:txBody>
          <a:bodyPr vert="horz" wrap="square" lIns="94581" tIns="49182" rIns="94581" bIns="49182" numCol="1" anchor="b" anchorCtr="0" compatLnSpc="1">
            <a:prstTxWarp prst="textNoShape">
              <a:avLst/>
            </a:prstTxWarp>
          </a:bodyPr>
          <a:lstStyle>
            <a:lvl1pPr algn="r" eaLnBrk="1" hangingPunct="1">
              <a:buSzPct val="100000"/>
              <a:tabLst>
                <a:tab pos="760747" algn="l"/>
                <a:tab pos="1521493" algn="l"/>
                <a:tab pos="2282240" algn="l"/>
                <a:tab pos="3042986" algn="l"/>
              </a:tabLst>
              <a:defRPr sz="1300" smtClean="0">
                <a:solidFill>
                  <a:srgbClr val="000000"/>
                </a:solidFill>
                <a:latin typeface="Calibri" panose="020F0502020204030204" pitchFamily="34" charset="0"/>
                <a:cs typeface="Calibri" panose="020F0502020204030204" pitchFamily="34" charset="0"/>
              </a:defRPr>
            </a:lvl1pPr>
          </a:lstStyle>
          <a:p>
            <a:pPr>
              <a:defRPr/>
            </a:pPr>
            <a:fld id="{08E6F01E-8FCF-4AB0-999B-0C6058B9FB20}" type="slidenum">
              <a:rPr lang="en-US" altLang="en-US" smtClean="0"/>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61169978"/>
      </p:ext>
    </p:extLst>
  </p:cSld>
  <p:clrMap bg1="lt1" tx1="dk1" bg2="lt2" tx2="dk2" accent1="accent1" accent2="accent2" accent3="accent3" accent4="accent4" accent5="accent5" accent6="accent6" hlink="hlink" folHlink="folHlink"/>
  <p:hf hdr="0" ftr="0" dt="0"/>
  <p:notesStyle>
    <a:lvl1pPr marL="171450" indent="-171450" algn="l" defTabSz="457200" rtl="0" eaLnBrk="0" fontAlgn="base" hangingPunct="0">
      <a:spcBef>
        <a:spcPct val="30000"/>
      </a:spcBef>
      <a:spcAft>
        <a:spcPct val="0"/>
      </a:spcAft>
      <a:buClr>
        <a:srgbClr val="000000"/>
      </a:buClr>
      <a:buSzPct val="100000"/>
      <a:buFont typeface="Arial" panose="020B0604020202020204" pitchFamily="34" charset="0"/>
      <a:buChar char="•"/>
      <a:defRPr sz="1200" b="1" kern="1200">
        <a:solidFill>
          <a:srgbClr val="000000"/>
        </a:solidFill>
        <a:latin typeface="Calibri" panose="020F0502020204030204" pitchFamily="34"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Arial" panose="020B0604020202020204" pitchFamily="34" charset="0"/>
      <a:buChar char="•"/>
      <a:defRPr sz="1200" b="1"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b="1"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4"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360DF2B7-10F5-4BC9-99EB-308A38500CD6}" type="slidenum">
              <a:rPr lang="en-US" altLang="en-US">
                <a:latin typeface="Calibri" panose="020F0502020204030204" pitchFamily="34" charset="0"/>
              </a:rPr>
              <a:pPr>
                <a:spcBef>
                  <a:spcPct val="0"/>
                </a:spcBef>
                <a:buClrTx/>
                <a:buFontTx/>
                <a:buNone/>
              </a:pPr>
              <a:t>1</a:t>
            </a:fld>
            <a:endParaRPr lang="en-US" altLang="en-US">
              <a:latin typeface="Calibri" panose="020F0502020204030204" pitchFamily="34" charset="0"/>
            </a:endParaRPr>
          </a:p>
        </p:txBody>
      </p:sp>
      <p:sp>
        <p:nvSpPr>
          <p:cNvPr id="8195" name="Text Box 1"/>
          <p:cNvSpPr txBox="1">
            <a:spLocks noChangeArrowheads="1"/>
          </p:cNvSpPr>
          <p:nvPr/>
        </p:nvSpPr>
        <p:spPr bwMode="auto">
          <a:xfrm>
            <a:off x="4143587" y="9117758"/>
            <a:ext cx="3168226" cy="47849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lIns="94581" tIns="49182" rIns="94581" bIns="49182"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59FD6623-BC14-44CE-BC7F-B1CCA2061773}" type="slidenum">
              <a:rPr lang="en-US" altLang="en-US">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latin typeface="Calibri" panose="020F0502020204030204" pitchFamily="34" charset="0"/>
              <a:cs typeface="Calibri" panose="020F0502020204030204" pitchFamily="34" charset="0"/>
            </a:endParaRPr>
          </a:p>
        </p:txBody>
      </p:sp>
      <p:sp>
        <p:nvSpPr>
          <p:cNvPr id="8196" name="Text Box 2"/>
          <p:cNvSpPr txBox="1">
            <a:spLocks noChangeArrowheads="1"/>
          </p:cNvSpPr>
          <p:nvPr/>
        </p:nvSpPr>
        <p:spPr bwMode="auto">
          <a:xfrm>
            <a:off x="4143587" y="9117758"/>
            <a:ext cx="3169920" cy="48014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lIns="94581" tIns="49182" rIns="94581" bIns="49182"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E931675F-4B14-45A5-B7C3-C0B89DE01955}" type="slidenum">
              <a:rPr lang="en-US" altLang="en-US">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latin typeface="Calibri" panose="020F0502020204030204" pitchFamily="34" charset="0"/>
              <a:cs typeface="Calibri" panose="020F0502020204030204" pitchFamily="34" charset="0"/>
            </a:endParaRPr>
          </a:p>
        </p:txBody>
      </p:sp>
      <p:sp>
        <p:nvSpPr>
          <p:cNvPr id="8197" name="Rectangle 3"/>
          <p:cNvSpPr>
            <a:spLocks noGrp="1" noRot="1" noChangeAspect="1" noChangeArrowheads="1" noTextEdit="1"/>
          </p:cNvSpPr>
          <p:nvPr>
            <p:ph type="sldImg"/>
          </p:nvPr>
        </p:nvSpPr>
        <p:spPr>
          <a:xfrm>
            <a:off x="457200" y="719138"/>
            <a:ext cx="6400800" cy="3600450"/>
          </a:xfrm>
          <a:solidFill>
            <a:srgbClr val="FFFFFF"/>
          </a:solidFill>
          <a:ln/>
        </p:spPr>
      </p:sp>
      <p:sp>
        <p:nvSpPr>
          <p:cNvPr id="8198" name="Rectangle 4"/>
          <p:cNvSpPr>
            <a:spLocks noGrp="1" noChangeArrowheads="1"/>
          </p:cNvSpPr>
          <p:nvPr>
            <p:ph type="body" idx="1"/>
          </p:nvPr>
        </p:nvSpPr>
        <p:spPr>
          <a:xfrm>
            <a:off x="731520" y="4560529"/>
            <a:ext cx="5852160" cy="431963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dirty="0" smtClean="0">
                <a:latin typeface="Calibri" panose="020F0502020204030204" pitchFamily="34" charset="0"/>
                <a:ea typeface="SimSun" panose="02010600030101010101" pitchFamily="2" charset="-122"/>
              </a:rPr>
              <a:t>These</a:t>
            </a:r>
            <a:r>
              <a:rPr lang="en-US" altLang="en-US" baseline="0" dirty="0" smtClean="0">
                <a:latin typeface="Calibri" panose="020F0502020204030204" pitchFamily="34" charset="0"/>
                <a:ea typeface="SimSun" panose="02010600030101010101" pitchFamily="2" charset="-122"/>
              </a:rPr>
              <a:t> two credits are not often seen, but all Counselors should be aware to look for possible application</a:t>
            </a:r>
          </a:p>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baseline="0" dirty="0" smtClean="0">
                <a:latin typeface="Calibri" panose="020F0502020204030204" pitchFamily="34" charset="0"/>
                <a:ea typeface="SimSun" panose="02010600030101010101" pitchFamily="2" charset="-122"/>
              </a:rPr>
              <a:t>The residential energy credit expired 12/31/17 – slides have been placed at the end of this presentation in case it is extended again</a:t>
            </a:r>
            <a:endParaRPr lang="en-US" altLang="en-US" dirty="0">
              <a:latin typeface="Calibri" panose="020F0502020204030204" pitchFamily="34" charset="0"/>
              <a:ea typeface="SimSun"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Expired 12/31/17</a:t>
            </a:r>
          </a:p>
          <a:p>
            <a:r>
              <a:rPr lang="en-US" dirty="0" smtClean="0"/>
              <a:t>Volunteers</a:t>
            </a:r>
            <a:r>
              <a:rPr lang="en-US" baseline="0" dirty="0" smtClean="0"/>
              <a:t> can read more about the credit in Pub 4491 Lesson 2 – Legislative Extenders</a:t>
            </a:r>
            <a:r>
              <a:rPr lang="en-US" dirty="0" smtClean="0"/>
              <a:t> </a:t>
            </a:r>
            <a:endParaRPr lang="en-US" dirty="0"/>
          </a:p>
        </p:txBody>
      </p:sp>
      <p:sp>
        <p:nvSpPr>
          <p:cNvPr id="4" name="Slide Number Placeholder 3"/>
          <p:cNvSpPr>
            <a:spLocks noGrp="1"/>
          </p:cNvSpPr>
          <p:nvPr>
            <p:ph type="sldNum" idx="10"/>
          </p:nvPr>
        </p:nvSpPr>
        <p:spPr/>
        <p:txBody>
          <a:bodyPr/>
          <a:lstStyle/>
          <a:p>
            <a:pPr>
              <a:defRPr/>
            </a:pPr>
            <a:fld id="{08E6F01E-8FCF-4AB0-999B-0C6058B9FB20}" type="slidenum">
              <a:rPr lang="en-US" altLang="en-US" smtClean="0"/>
              <a:pPr>
                <a:defRPr/>
              </a:pPr>
              <a:t>11</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06099601"/>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E37B3441-741D-4E68-827B-3274A87C4CE8}" type="slidenum">
              <a:rPr lang="en-US" altLang="en-US">
                <a:latin typeface="Calibri" panose="020F0502020204030204" pitchFamily="34" charset="0"/>
              </a:rPr>
              <a:pPr>
                <a:spcBef>
                  <a:spcPct val="0"/>
                </a:spcBef>
                <a:buClrTx/>
                <a:buFontTx/>
                <a:buNone/>
              </a:pPr>
              <a:t>12</a:t>
            </a:fld>
            <a:endParaRPr lang="en-US" altLang="en-US">
              <a:latin typeface="Calibri" panose="020F0502020204030204" pitchFamily="34" charset="0"/>
            </a:endParaRPr>
          </a:p>
        </p:txBody>
      </p:sp>
      <p:sp>
        <p:nvSpPr>
          <p:cNvPr id="28675"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28676"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r>
              <a:rPr lang="en-US" altLang="en-US"/>
              <a:t>A total combined credit limit of $500 ($200 limit for windows) for all tax years after 2005. If the total of non business energy property credits the taxpayer has taken in previous years (after 2005) is more than $500, the taxpayer cannot take the credit in 2016.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101588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C17A0D8F-5FE1-45DB-8482-63ADE31C11E4}" type="slidenum">
              <a:rPr lang="en-US" altLang="en-US">
                <a:latin typeface="Calibri" panose="020F0502020204030204" pitchFamily="34" charset="0"/>
              </a:rPr>
              <a:pPr>
                <a:spcBef>
                  <a:spcPct val="0"/>
                </a:spcBef>
                <a:buClrTx/>
                <a:buFontTx/>
                <a:buNone/>
              </a:pPr>
              <a:t>13</a:t>
            </a:fld>
            <a:endParaRPr lang="en-US" altLang="en-US">
              <a:latin typeface="Calibri" panose="020F0502020204030204" pitchFamily="34" charset="0"/>
            </a:endParaRPr>
          </a:p>
        </p:txBody>
      </p:sp>
      <p:sp>
        <p:nvSpPr>
          <p:cNvPr id="30723"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30724"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r>
              <a:rPr lang="en-US" altLang="en-US"/>
              <a:t>Installed items must meet IRS requirements with regard to energy ratings in order to qualify for the credit.  Taxpayers should have documentation showing that the requirements were met.  Many HVAC systems that vendors sell taxpayers do not meet the minimum requirements.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8846428"/>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460375" y="719138"/>
            <a:ext cx="6389688" cy="3595687"/>
          </a:xfrm>
          <a:ln/>
        </p:spPr>
      </p:sp>
      <p:sp>
        <p:nvSpPr>
          <p:cNvPr id="10243" name="Notes Placeholder 2"/>
          <p:cNvSpPr>
            <a:spLocks noGrp="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smtClean="0"/>
              <a:t>Nonrefundable </a:t>
            </a:r>
            <a:r>
              <a:rPr lang="en-US" altLang="en-US" b="1" dirty="0" smtClean="0"/>
              <a:t>credit reduces tax liability;</a:t>
            </a:r>
            <a:r>
              <a:rPr lang="en-US" altLang="en-US" b="1" baseline="0" dirty="0" smtClean="0"/>
              <a:t> refundable credit treated as tax payment</a:t>
            </a:r>
            <a:endParaRPr lang="en-US" altLang="en-US" b="1" dirty="0" smtClean="0"/>
          </a:p>
        </p:txBody>
      </p:sp>
      <p:sp>
        <p:nvSpPr>
          <p:cNvPr id="10244" name="Slide Number Placeholder 3"/>
          <p:cNvSpPr>
            <a:spLocks noGrp="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1pPr>
            <a:lvl2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2pPr>
            <a:lvl3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3pPr>
            <a:lvl4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4pPr>
            <a:lvl5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5pPr>
            <a:lvl6pPr marL="2642593"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6pPr>
            <a:lvl7pPr marL="3123065"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7pPr>
            <a:lvl8pPr marL="3603536"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8pPr>
            <a:lvl9pPr marL="4084008"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9pPr>
          </a:lstStyle>
          <a:p>
            <a:fld id="{D23C3980-0810-487E-8411-F6E988C4F8E5}" type="slidenum">
              <a:rPr lang="en-US" altLang="en-US" sz="1300">
                <a:solidFill>
                  <a:srgbClr val="000000"/>
                </a:solidFill>
                <a:latin typeface="Calibri" panose="020F0502020204030204" pitchFamily="34" charset="0"/>
                <a:cs typeface="Calibri" panose="020F0502020204030204" pitchFamily="34" charset="0"/>
              </a:rPr>
              <a:pPr/>
              <a:t>2</a:t>
            </a:fld>
            <a:endParaRPr lang="en-US" altLang="en-US" sz="1300" dirty="0">
              <a:solidFill>
                <a:srgbClr val="000000"/>
              </a:solidFill>
              <a:latin typeface="Calibri" panose="020F0502020204030204" pitchFamily="34" charset="0"/>
              <a:cs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338"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760480B8-7E3B-4F85-A19B-45CC96626B51}" type="slidenum">
              <a:rPr lang="en-US" altLang="en-US">
                <a:latin typeface="Calibri" panose="020F0502020204030204" pitchFamily="34" charset="0"/>
              </a:rPr>
              <a:pPr>
                <a:spcBef>
                  <a:spcPct val="0"/>
                </a:spcBef>
                <a:buClrTx/>
                <a:buFontTx/>
                <a:buNone/>
              </a:pPr>
              <a:t>3</a:t>
            </a:fld>
            <a:endParaRPr lang="en-US" altLang="en-US">
              <a:latin typeface="Calibri" panose="020F0502020204030204" pitchFamily="34" charset="0"/>
            </a:endParaRPr>
          </a:p>
        </p:txBody>
      </p:sp>
      <p:sp>
        <p:nvSpPr>
          <p:cNvPr id="14339"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14340"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386"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145956ED-216E-490F-AB5E-BC591307E884}" type="slidenum">
              <a:rPr lang="en-US" altLang="en-US">
                <a:latin typeface="Calibri" panose="020F0502020204030204" pitchFamily="34" charset="0"/>
              </a:rPr>
              <a:pPr>
                <a:spcBef>
                  <a:spcPct val="0"/>
                </a:spcBef>
                <a:buClrTx/>
                <a:buFontTx/>
                <a:buNone/>
              </a:pPr>
              <a:t>4</a:t>
            </a:fld>
            <a:endParaRPr lang="en-US" altLang="en-US">
              <a:latin typeface="Calibri" panose="020F0502020204030204" pitchFamily="34" charset="0"/>
            </a:endParaRPr>
          </a:p>
        </p:txBody>
      </p:sp>
      <p:sp>
        <p:nvSpPr>
          <p:cNvPr id="16387"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16388"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r>
              <a:rPr lang="en-US" altLang="en-US" b="1" dirty="0" smtClean="0"/>
              <a:t>New for 2108</a:t>
            </a:r>
            <a:r>
              <a:rPr lang="en-US" altLang="en-US" b="1" baseline="0" dirty="0" smtClean="0"/>
              <a:t> – ABLE account contributions are eligible for the Saver’s Credit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defRPr/>
            </a:pPr>
            <a:fld id="{08E6F01E-8FCF-4AB0-999B-0C6058B9FB20}" type="slidenum">
              <a:rPr lang="en-US" altLang="en-US" smtClean="0"/>
              <a:pPr>
                <a:defRPr/>
              </a:pPr>
              <a:t>5</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017392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More complete list in Pub 4012</a:t>
            </a:r>
            <a:r>
              <a:rPr lang="en-US" b="1" baseline="0" dirty="0" smtClean="0"/>
              <a:t> Tab G</a:t>
            </a:r>
          </a:p>
          <a:p>
            <a:r>
              <a:rPr lang="en-US" b="1" baseline="0" dirty="0" smtClean="0"/>
              <a:t>Miller comprehensive problem: Mr. Miller was not allowed to make voluntary contributions to his government retirement and is allowed to back out current year distributions</a:t>
            </a:r>
            <a:endParaRPr lang="en-US" b="1" dirty="0"/>
          </a:p>
        </p:txBody>
      </p:sp>
      <p:sp>
        <p:nvSpPr>
          <p:cNvPr id="4" name="Slide Number Placeholder 3"/>
          <p:cNvSpPr>
            <a:spLocks noGrp="1"/>
          </p:cNvSpPr>
          <p:nvPr>
            <p:ph type="sldNum" idx="10"/>
          </p:nvPr>
        </p:nvSpPr>
        <p:spPr/>
        <p:txBody>
          <a:bodyPr/>
          <a:lstStyle/>
          <a:p>
            <a:pPr>
              <a:defRPr/>
            </a:pPr>
            <a:fld id="{08E6F01E-8FCF-4AB0-999B-0C6058B9FB20}" type="slidenum">
              <a:rPr lang="en-US" altLang="en-US" smtClean="0"/>
              <a:pPr>
                <a:defRPr/>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74C14E35-F154-486F-9CF9-00871BD009F9}" type="slidenum">
              <a:rPr lang="en-US" altLang="en-US">
                <a:latin typeface="Calibri" panose="020F0502020204030204" pitchFamily="34" charset="0"/>
              </a:rPr>
              <a:pPr>
                <a:spcBef>
                  <a:spcPct val="0"/>
                </a:spcBef>
                <a:buClrTx/>
                <a:buFontTx/>
                <a:buNone/>
              </a:pPr>
              <a:t>7</a:t>
            </a:fld>
            <a:endParaRPr lang="en-US" altLang="en-US">
              <a:latin typeface="Calibri" panose="020F0502020204030204" pitchFamily="34" charset="0"/>
            </a:endParaRPr>
          </a:p>
        </p:txBody>
      </p:sp>
      <p:sp>
        <p:nvSpPr>
          <p:cNvPr id="41987"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41988"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a:buNone/>
            </a:pPr>
            <a:r>
              <a:rPr lang="en-US" altLang="en-US" b="1" dirty="0" smtClean="0"/>
              <a:t>1.  TaxSlayer </a:t>
            </a:r>
            <a:r>
              <a:rPr lang="en-US" altLang="en-US" b="1" dirty="0"/>
              <a:t>does not automatically generate Schedule R.  Counselors need to understand </a:t>
            </a:r>
            <a:endParaRPr lang="en-US" altLang="en-US" b="1" dirty="0" smtClean="0"/>
          </a:p>
          <a:p>
            <a:pPr>
              <a:buNone/>
            </a:pPr>
            <a:r>
              <a:rPr lang="en-US" altLang="en-US" b="1" dirty="0" smtClean="0"/>
              <a:t>      the </a:t>
            </a:r>
            <a:r>
              <a:rPr lang="en-US" altLang="en-US" b="1" dirty="0"/>
              <a:t>requirements and select Schedule R from the Credits menu if they feel the taxpayer </a:t>
            </a:r>
            <a:endParaRPr lang="en-US" altLang="en-US" b="1" dirty="0" smtClean="0"/>
          </a:p>
          <a:p>
            <a:pPr>
              <a:buNone/>
            </a:pPr>
            <a:r>
              <a:rPr lang="en-US" altLang="en-US" b="1" dirty="0" smtClean="0"/>
              <a:t>      may </a:t>
            </a:r>
            <a:r>
              <a:rPr lang="en-US" altLang="en-US" b="1" dirty="0"/>
              <a:t>qualify for the credit</a:t>
            </a:r>
            <a:r>
              <a:rPr lang="en-US" altLang="en-US" b="1" dirty="0" smtClean="0"/>
              <a:t>.</a:t>
            </a:r>
          </a:p>
          <a:p>
            <a:pPr>
              <a:buNone/>
            </a:pPr>
            <a:r>
              <a:rPr lang="en-US" altLang="en-US" b="1" dirty="0" smtClean="0"/>
              <a:t>2.  Retirement age set</a:t>
            </a:r>
            <a:r>
              <a:rPr lang="en-US" altLang="en-US" b="1" baseline="0" dirty="0" smtClean="0"/>
              <a:t> by employer</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b="1" baseline="0" dirty="0" smtClean="0"/>
              <a:t>3.</a:t>
            </a:r>
            <a:r>
              <a:rPr lang="en-US" altLang="en-US" b="1" dirty="0" smtClean="0"/>
              <a:t>  </a:t>
            </a:r>
            <a:r>
              <a:rPr lang="en-US" altLang="en-US" b="1" baseline="0" dirty="0" smtClean="0"/>
              <a:t>Permanent total disability – can’t engage in substantial activity due to mental or physical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sz="1100" b="1" baseline="0" dirty="0" smtClean="0"/>
              <a:t>      </a:t>
            </a:r>
            <a:r>
              <a:rPr lang="en-US" altLang="en-US" b="1" baseline="0" dirty="0" smtClean="0"/>
              <a:t>condition. Expected to last 12 month or more or result in death.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b="1" baseline="0" dirty="0" smtClean="0"/>
              <a:t>4.  Must have physician statement in records. Not required to be sent with return.</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b="1" baseline="0" dirty="0" smtClean="0"/>
              <a:t>5.</a:t>
            </a:r>
            <a:r>
              <a:rPr lang="en-US" altLang="en-US" b="1" dirty="0" smtClean="0"/>
              <a:t>  </a:t>
            </a:r>
            <a:r>
              <a:rPr lang="en-US" altLang="en-US" b="1" baseline="0" dirty="0" smtClean="0"/>
              <a:t>Must be resident alien entire year – some exceptions- see pub 524</a:t>
            </a:r>
            <a:endParaRPr lang="en-US" altLang="en-US" b="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7890"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DAE85407-2192-4A3F-8753-09EAF8FD5EF3}" type="slidenum">
              <a:rPr lang="en-US" altLang="en-US">
                <a:latin typeface="Calibri" panose="020F0502020204030204" pitchFamily="34" charset="0"/>
              </a:rPr>
              <a:pPr>
                <a:spcBef>
                  <a:spcPct val="0"/>
                </a:spcBef>
                <a:buClrTx/>
                <a:buFontTx/>
                <a:buNone/>
              </a:pPr>
              <a:t>8</a:t>
            </a:fld>
            <a:endParaRPr lang="en-US" altLang="en-US">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37892"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r>
              <a:rPr lang="en-US" altLang="en-US" b="1" dirty="0"/>
              <a:t>Must meet ALL these requirements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7890" name="Rectangle 9"/>
          <p:cNvSpPr>
            <a:spLocks noGrp="1" noChangeArrowheads="1"/>
          </p:cNvSpPr>
          <p:nvPr>
            <p:ph type="sldNum" sz="quarter"/>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DAE85407-2192-4A3F-8753-09EAF8FD5EF3}" type="slidenum">
              <a:rPr lang="en-US" altLang="en-US">
                <a:latin typeface="Calibri" panose="020F0502020204030204" pitchFamily="34" charset="0"/>
              </a:rPr>
              <a:pPr>
                <a:spcBef>
                  <a:spcPct val="0"/>
                </a:spcBef>
                <a:buClrTx/>
                <a:buFontTx/>
                <a:buNone/>
              </a:pPr>
              <a:t>9</a:t>
            </a:fld>
            <a:endParaRPr lang="en-US" altLang="en-US">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490538" y="712788"/>
            <a:ext cx="6334125" cy="3563937"/>
          </a:xfrm>
          <a:solidFill>
            <a:srgbClr val="FFFFFF"/>
          </a:solidFill>
          <a:ln/>
        </p:spPr>
      </p:sp>
      <p:sp>
        <p:nvSpPr>
          <p:cNvPr id="37892" name="Rectangle 2"/>
          <p:cNvSpPr>
            <a:spLocks noGrp="1" noChangeArrowheads="1"/>
          </p:cNvSpPr>
          <p:nvPr>
            <p:ph type="body" idx="1"/>
          </p:nvPr>
        </p:nvSpPr>
        <p:spPr>
          <a:xfrm>
            <a:off x="731520" y="4514329"/>
            <a:ext cx="5852160" cy="4276733"/>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r>
              <a:rPr lang="en-US" altLang="en-US" b="1" dirty="0"/>
              <a:t>Must meet ALL these requirements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573263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 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4CE93CE-5A51-4820-B5B3-ADA4245C28E2}"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480485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 2018</a:t>
            </a:r>
            <a:endParaRPr lang="en-US" dirty="0"/>
          </a:p>
        </p:txBody>
      </p:sp>
      <p:sp>
        <p:nvSpPr>
          <p:cNvPr id="5" name="Slide Number Placeholder 4"/>
          <p:cNvSpPr>
            <a:spLocks noGrp="1"/>
          </p:cNvSpPr>
          <p:nvPr>
            <p:ph type="sldNum" sz="quarter" idx="12"/>
          </p:nvPr>
        </p:nvSpPr>
        <p:spPr/>
        <p:txBody>
          <a:bodyPr/>
          <a:lstStyle/>
          <a:p>
            <a:pPr>
              <a:defRPr/>
            </a:pPr>
            <a:fld id="{CEF14A08-35F6-4F7D-9513-1E56C8312AF0}"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3641574"/>
      </p:ext>
    </p:extLst>
  </p:cSld>
  <p:clrMapOvr>
    <a:masterClrMapping/>
  </p:clrMapOvr>
  <p:timing>
    <p:tnLst>
      <p:par>
        <p:cTn id="1" dur="indefinite" restart="never" nodeType="tmRoot"/>
      </p:par>
    </p:tnLst>
  </p:timing>
  <p:extLst mod="1">
    <p:ext uri="{DCECCB84-F9BA-43D5-87BE-67443E8EF086}">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 2018</a:t>
            </a:r>
            <a:endParaRPr lang="en-US" dirty="0"/>
          </a:p>
        </p:txBody>
      </p:sp>
      <p:sp>
        <p:nvSpPr>
          <p:cNvPr id="9" name="Slide Number Placeholder 8"/>
          <p:cNvSpPr>
            <a:spLocks noGrp="1"/>
          </p:cNvSpPr>
          <p:nvPr>
            <p:ph type="sldNum" sz="quarter" idx="12"/>
          </p:nvPr>
        </p:nvSpPr>
        <p:spPr/>
        <p:txBody>
          <a:bodyPr/>
          <a:lstStyle/>
          <a:p>
            <a:pPr>
              <a:defRPr/>
            </a:pPr>
            <a:fld id="{CEF14A08-35F6-4F7D-9513-1E56C8312AF0}"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 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CEF14A08-35F6-4F7D-9513-1E56C8312AF0}"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 2018</a:t>
            </a:r>
            <a:endParaRPr lang="en-US" dirty="0"/>
          </a:p>
        </p:txBody>
      </p:sp>
      <p:sp>
        <p:nvSpPr>
          <p:cNvPr id="5" name="Slide Number Placeholder 4"/>
          <p:cNvSpPr>
            <a:spLocks noGrp="1"/>
          </p:cNvSpPr>
          <p:nvPr>
            <p:ph type="sldNum" sz="quarter" idx="12"/>
          </p:nvPr>
        </p:nvSpPr>
        <p:spPr/>
        <p:txBody>
          <a:bodyPr/>
          <a:lstStyle/>
          <a:p>
            <a:pPr>
              <a:defRPr/>
            </a:pPr>
            <a:fld id="{C13A6AC2-6BA2-4096-816C-5FB3A8659E19}"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0580874"/>
      </p:ext>
    </p:extLst>
  </p:cSld>
  <p:clrMapOvr>
    <a:masterClrMapping/>
  </p:clrMapOvr>
  <p:transition>
    <p:fade/>
  </p:transition>
  <p:timing>
    <p:tnLst>
      <p:par>
        <p:cTn id="1" dur="indefinite" restart="never" nodeType="tmRoot"/>
      </p:par>
    </p:tnLst>
  </p:timing>
  <p:extLst mod="1">
    <p:ext uri="{DCECCB84-F9BA-43D5-87BE-67443E8EF086}">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 2018</a:t>
            </a:r>
            <a:endParaRPr lang="en-US" dirty="0"/>
          </a:p>
        </p:txBody>
      </p:sp>
      <p:sp>
        <p:nvSpPr>
          <p:cNvPr id="4" name="Slide Number Placeholder 3"/>
          <p:cNvSpPr>
            <a:spLocks noGrp="1"/>
          </p:cNvSpPr>
          <p:nvPr>
            <p:ph type="sldNum" sz="quarter" idx="12"/>
          </p:nvPr>
        </p:nvSpPr>
        <p:spPr/>
        <p:txBody>
          <a:bodyPr/>
          <a:lstStyle/>
          <a:p>
            <a:pPr>
              <a:defRPr/>
            </a:pPr>
            <a:fld id="{319869EE-FC69-4CE5-8DE9-5F09D484C280}"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128154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 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CEF14A08-35F6-4F7D-9513-1E56C8312AF0}"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21625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11" name="Picture Placeholder 3"/>
          <p:cNvSpPr>
            <a:spLocks noGrp="1"/>
          </p:cNvSpPr>
          <p:nvPr>
            <p:ph type="pic" sz="quarter" idx="15"/>
          </p:nvPr>
        </p:nvSpPr>
        <p:spPr>
          <a:xfrm>
            <a:off x="1267327" y="4124158"/>
            <a:ext cx="10058400" cy="1879600"/>
          </a:xfrm>
        </p:spPr>
        <p:txBody>
          <a:bodyPr rtlCol="0">
            <a:normAutofit/>
          </a:bodyPr>
          <a:lstStyle>
            <a:lvl1pPr marL="0" indent="0">
              <a:buNone/>
              <a:defRPr/>
            </a:lvl1pPr>
          </a:lstStyle>
          <a:p>
            <a:pPr lvl="0"/>
            <a:r>
              <a:rPr lang="en-US" noProof="0" dirty="0"/>
              <a:t>Click icon to add picture</a:t>
            </a:r>
          </a:p>
        </p:txBody>
      </p:sp>
      <p:sp>
        <p:nvSpPr>
          <p:cNvPr id="14" name="Text Placeholder 5"/>
          <p:cNvSpPr>
            <a:spLocks noGrp="1"/>
          </p:cNvSpPr>
          <p:nvPr>
            <p:ph type="body" sz="quarter" idx="16"/>
          </p:nvPr>
        </p:nvSpPr>
        <p:spPr>
          <a:xfrm>
            <a:off x="1267327" y="2141662"/>
            <a:ext cx="10058400" cy="1879353"/>
          </a:xfrm>
        </p:spPr>
        <p:txBody>
          <a:bodyPr/>
          <a:lstStyle>
            <a:lvl1pPr>
              <a:defRPr/>
            </a:lvl1pPr>
            <a:lvl2pPr>
              <a:defRPr/>
            </a:lvl2pPr>
          </a:lstStyle>
          <a:p>
            <a:pPr lvl="0"/>
            <a:r>
              <a:rPr lang="en-US" dirty="0"/>
              <a:t>Click to edit Master text styles</a:t>
            </a:r>
          </a:p>
          <a:p>
            <a:pPr lvl="1"/>
            <a:r>
              <a:rPr lang="en-US" dirty="0"/>
              <a:t>Second level</a:t>
            </a:r>
          </a:p>
        </p:txBody>
      </p:sp>
      <p:sp>
        <p:nvSpPr>
          <p:cNvPr id="5" name="Footer Placeholder 6"/>
          <p:cNvSpPr>
            <a:spLocks noGrp="1"/>
          </p:cNvSpPr>
          <p:nvPr>
            <p:ph type="ftr" sz="quarter" idx="17"/>
          </p:nvPr>
        </p:nvSpPr>
        <p:spPr/>
        <p:txBody>
          <a:bodyPr/>
          <a:lstStyle>
            <a:lvl1pPr>
              <a:defRPr/>
            </a:lvl1pPr>
          </a:lstStyle>
          <a:p>
            <a:pPr>
              <a:defRPr/>
            </a:pPr>
            <a:r>
              <a:rPr lang="en-US" smtClean="0"/>
              <a:t>NTTC Training - TY 2018</a:t>
            </a:r>
            <a:endParaRPr lang="en-US" dirty="0"/>
          </a:p>
        </p:txBody>
      </p:sp>
      <p:sp>
        <p:nvSpPr>
          <p:cNvPr id="6" name="Slide Number Placeholder 9"/>
          <p:cNvSpPr>
            <a:spLocks noGrp="1"/>
          </p:cNvSpPr>
          <p:nvPr>
            <p:ph type="sldNum" sz="quarter" idx="18"/>
          </p:nvPr>
        </p:nvSpPr>
        <p:spPr/>
        <p:txBody>
          <a:bodyPr/>
          <a:lstStyle>
            <a:lvl1pPr>
              <a:defRPr/>
            </a:lvl1pPr>
          </a:lstStyle>
          <a:p>
            <a:pPr>
              <a:defRPr/>
            </a:pPr>
            <a:fld id="{A0991885-0653-47EF-9819-EFE17FCA2BD3}" type="slidenum">
              <a:rPr lang="en-US" altLang="en-US"/>
              <a:pPr>
                <a:defRPr/>
              </a:pPr>
              <a:t>‹#›</a:t>
            </a:fld>
            <a:endParaRPr lang="en-US"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4781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 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F14A08-35F6-4F7D-9513-1E56C8312AF0}"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1">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1">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002704"/>
      </p:ext>
    </p:extLst>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8" r:id="rId9"/>
  </p:sldLayoutIdLst>
  <p:transition>
    <p:fade/>
  </p:transition>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1" name="Subtitle 4"/>
          <p:cNvSpPr>
            <a:spLocks noGrp="1"/>
          </p:cNvSpPr>
          <p:nvPr>
            <p:ph type="subTitle" idx="1"/>
          </p:nvPr>
        </p:nvSpPr>
        <p:spPr/>
        <p:txBody>
          <a:bodyPr/>
          <a:lstStyle/>
          <a:p>
            <a:r>
              <a:rPr lang="en-US" altLang="en-US" dirty="0"/>
              <a:t>Pub 4012 – </a:t>
            </a:r>
            <a:r>
              <a:rPr lang="en-US" altLang="en-US" dirty="0" smtClean="0"/>
              <a:t>Tab G</a:t>
            </a:r>
          </a:p>
          <a:p>
            <a:r>
              <a:rPr lang="en-US" altLang="en-US" dirty="0" smtClean="0"/>
              <a:t>Pub 4491 – Lesson 26</a:t>
            </a:r>
          </a:p>
        </p:txBody>
      </p:sp>
      <p:sp>
        <p:nvSpPr>
          <p:cNvPr id="7170" name="Title 3"/>
          <p:cNvSpPr>
            <a:spLocks noGrp="1"/>
          </p:cNvSpPr>
          <p:nvPr>
            <p:ph type="title"/>
          </p:nvPr>
        </p:nvSpPr>
        <p:spPr/>
        <p:txBody>
          <a:bodyPr/>
          <a:lstStyle/>
          <a:p>
            <a:r>
              <a:rPr lang="en-US" altLang="en-US"/>
              <a:t>Miscellaneous Credits</a:t>
            </a:r>
            <a:endParaRPr lang="en-US" altLang="en-US" dirty="0"/>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NTTC Training - TY 2018</a:t>
            </a:r>
            <a:endParaRPr lang="en-US"/>
          </a:p>
        </p:txBody>
      </p:sp>
      <p:sp>
        <p:nvSpPr>
          <p:cNvPr id="3" name="Slide Number Placeholder 2"/>
          <p:cNvSpPr>
            <a:spLocks noGrp="1"/>
          </p:cNvSpPr>
          <p:nvPr>
            <p:ph type="sldNum" sz="quarter" idx="12"/>
          </p:nvPr>
        </p:nvSpPr>
        <p:spPr/>
        <p:txBody>
          <a:bodyPr/>
          <a:lstStyle/>
          <a:p>
            <a:fld id="{71B042FB-C5A0-4140-9EC3-E8F3BDEE7242}" type="slidenum">
              <a:rPr lang="en-US" smtClean="0"/>
              <a:pPr/>
              <a:t>10</a:t>
            </a:fld>
            <a:endParaRPr lang="en-US"/>
          </a:p>
        </p:txBody>
      </p:sp>
      <p:sp>
        <p:nvSpPr>
          <p:cNvPr id="5" name="Title 4"/>
          <p:cNvSpPr>
            <a:spLocks noGrp="1"/>
          </p:cNvSpPr>
          <p:nvPr>
            <p:ph type="title"/>
          </p:nvPr>
        </p:nvSpPr>
        <p:spPr/>
        <p:txBody>
          <a:bodyPr/>
          <a:lstStyle/>
          <a:p>
            <a:r>
              <a:rPr lang="en-US" smtClean="0"/>
              <a:t>Miscellaneous Credits</a:t>
            </a:r>
            <a:endParaRPr lang="en-US" dirty="0"/>
          </a:p>
        </p:txBody>
      </p:sp>
      <p:pic>
        <p:nvPicPr>
          <p:cNvPr id="9" name="Picture 8" descr="Life of an Educator: Top 10 questions to ask yourself in 2012"/>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242096" y="1437736"/>
            <a:ext cx="4670289" cy="467028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864261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Extender: Energy Efficient Improvements</a:t>
            </a:r>
            <a:endParaRPr lang="en-US" dirty="0"/>
          </a:p>
        </p:txBody>
      </p:sp>
      <p:sp>
        <p:nvSpPr>
          <p:cNvPr id="24579" name="Text Placeholder 5"/>
          <p:cNvSpPr>
            <a:spLocks noGrp="1"/>
          </p:cNvSpPr>
          <p:nvPr>
            <p:ph type="body" sz="quarter" idx="16"/>
          </p:nvPr>
        </p:nvSpPr>
        <p:spPr/>
        <p:txBody>
          <a:bodyPr>
            <a:normAutofit fontScale="92500"/>
          </a:bodyPr>
          <a:lstStyle/>
          <a:p>
            <a:r>
              <a:rPr lang="en-US" altLang="en-US" dirty="0" smtClean="0"/>
              <a:t>Pub 4491-X will advise if the energy credit is extended</a:t>
            </a:r>
          </a:p>
          <a:p>
            <a:r>
              <a:rPr lang="en-US" altLang="en-US" dirty="0" smtClean="0"/>
              <a:t>Note – solar electric, solar water heating, small wind energy, and geothermal heat pump property costs are out of scope</a:t>
            </a:r>
            <a:endParaRPr lang="en-US" altLang="en-US" dirty="0"/>
          </a:p>
        </p:txBody>
      </p:sp>
      <p:sp>
        <p:nvSpPr>
          <p:cNvPr id="5" name="Footer Placeholder 4"/>
          <p:cNvSpPr>
            <a:spLocks noGrp="1"/>
          </p:cNvSpPr>
          <p:nvPr>
            <p:ph type="ftr" sz="quarter" idx="17"/>
          </p:nvPr>
        </p:nvSpPr>
        <p:spPr/>
        <p:txBody>
          <a:bodyPr/>
          <a:lstStyle/>
          <a:p>
            <a:r>
              <a:rPr lang="en-US" smtClean="0"/>
              <a:t>NTTC Training - TY 2018</a:t>
            </a:r>
            <a:endParaRPr lang="en-US" dirty="0"/>
          </a:p>
        </p:txBody>
      </p:sp>
      <p:sp>
        <p:nvSpPr>
          <p:cNvPr id="26629" name="Slide Number Placeholder 5"/>
          <p:cNvSpPr>
            <a:spLocks noGrp="1"/>
          </p:cNvSpPr>
          <p:nvPr>
            <p:ph type="sldNum" sz="quarter" idx="18"/>
          </p:nvPr>
        </p:nvSpPr>
        <p:spPr/>
        <p:txBody>
          <a:bodyPr/>
          <a:lstStyle/>
          <a:p>
            <a:fld id="{6E75408B-91EA-49BB-B97A-55416C908794}" type="slidenum">
              <a:rPr lang="en-US" altLang="en-US" smtClean="0"/>
              <a:pPr/>
              <a:t>11</a:t>
            </a:fld>
            <a:endParaRPr lang="en-US" altLang="en-US"/>
          </a:p>
        </p:txBody>
      </p:sp>
      <p:pic>
        <p:nvPicPr>
          <p:cNvPr id="26630" name="Picture 4"/>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905000" y="4460558"/>
            <a:ext cx="8375650" cy="3349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26631" name="Picture 5"/>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930401" y="4981257"/>
            <a:ext cx="8323263" cy="2413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
        <p:nvSpPr>
          <p:cNvPr id="8" name="Rectangle 7"/>
          <p:cNvSpPr/>
          <p:nvPr/>
        </p:nvSpPr>
        <p:spPr>
          <a:xfrm>
            <a:off x="7391400" y="1219200"/>
            <a:ext cx="2133600" cy="3810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Expired 12/31/2107</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325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476625" y="6265863"/>
            <a:ext cx="3860800" cy="365125"/>
          </a:xfrm>
        </p:spPr>
        <p:txBody>
          <a:bodyPr/>
          <a:lstStyle/>
          <a:p>
            <a:r>
              <a:rPr lang="en-US" smtClean="0"/>
              <a:t>NTTC Training - TY 2018</a:t>
            </a:r>
            <a:endParaRPr lang="en-US" dirty="0"/>
          </a:p>
        </p:txBody>
      </p:sp>
      <p:sp>
        <p:nvSpPr>
          <p:cNvPr id="27652" name="Slide Number Placeholder 2"/>
          <p:cNvSpPr>
            <a:spLocks noGrp="1"/>
          </p:cNvSpPr>
          <p:nvPr>
            <p:ph type="sldNum" sz="quarter" idx="11"/>
          </p:nvPr>
        </p:nvSpPr>
        <p:spPr>
          <a:xfrm>
            <a:off x="609600" y="6265863"/>
            <a:ext cx="936625" cy="365125"/>
          </a:xfrm>
        </p:spPr>
        <p:txBody>
          <a:bodyPr/>
          <a:lstStyle/>
          <a:p>
            <a:fld id="{6EE56600-7326-4F4E-B93A-F880F55546F3}" type="slidenum">
              <a:rPr lang="en-US" altLang="en-US" smtClean="0"/>
              <a:pPr/>
              <a:t>12</a:t>
            </a:fld>
            <a:endParaRPr lang="en-US" altLang="en-US"/>
          </a:p>
        </p:txBody>
      </p:sp>
      <p:sp>
        <p:nvSpPr>
          <p:cNvPr id="25603" name="Content Placeholder 6"/>
          <p:cNvSpPr>
            <a:spLocks noGrp="1"/>
          </p:cNvSpPr>
          <p:nvPr>
            <p:ph sz="quarter" idx="12"/>
          </p:nvPr>
        </p:nvSpPr>
        <p:spPr/>
        <p:txBody>
          <a:bodyPr/>
          <a:lstStyle/>
          <a:p>
            <a:r>
              <a:rPr lang="en-US" altLang="en-US" dirty="0" smtClean="0"/>
              <a:t>Nonbusiness Energy Property Credit limits</a:t>
            </a:r>
          </a:p>
          <a:p>
            <a:pPr lvl="1"/>
            <a:r>
              <a:rPr lang="en-US" altLang="en-US" dirty="0" smtClean="0"/>
              <a:t>Lifetime limits</a:t>
            </a:r>
          </a:p>
          <a:p>
            <a:pPr lvl="2"/>
            <a:r>
              <a:rPr lang="en-US" altLang="en-US" dirty="0" smtClean="0"/>
              <a:t>Cumulative $500 ($200 for windows) for all tax years after 2005</a:t>
            </a:r>
          </a:p>
          <a:p>
            <a:pPr lvl="1"/>
            <a:r>
              <a:rPr lang="en-US" altLang="en-US" dirty="0" smtClean="0"/>
              <a:t>Individual item limits</a:t>
            </a:r>
          </a:p>
          <a:p>
            <a:pPr lvl="1"/>
            <a:r>
              <a:rPr lang="en-US" altLang="en-US" dirty="0" smtClean="0"/>
              <a:t>Improvements to </a:t>
            </a:r>
            <a:r>
              <a:rPr lang="en-US" altLang="en-US" b="1" dirty="0" smtClean="0"/>
              <a:t>main home </a:t>
            </a:r>
            <a:r>
              <a:rPr lang="en-US" altLang="en-US" dirty="0" smtClean="0"/>
              <a:t>only</a:t>
            </a:r>
            <a:endParaRPr lang="en-US" altLang="en-US" dirty="0"/>
          </a:p>
        </p:txBody>
      </p:sp>
      <p:sp>
        <p:nvSpPr>
          <p:cNvPr id="27650" name="Title 5"/>
          <p:cNvSpPr>
            <a:spLocks noGrp="1"/>
          </p:cNvSpPr>
          <p:nvPr>
            <p:ph type="title"/>
          </p:nvPr>
        </p:nvSpPr>
        <p:spPr/>
        <p:txBody>
          <a:bodyPr/>
          <a:lstStyle/>
          <a:p>
            <a:r>
              <a:rPr lang="en-US" altLang="en-US" dirty="0" smtClean="0"/>
              <a:t>Residential Energy Credits</a:t>
            </a:r>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104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476625" y="6265863"/>
            <a:ext cx="3860800" cy="365125"/>
          </a:xfrm>
        </p:spPr>
        <p:txBody>
          <a:bodyPr/>
          <a:lstStyle/>
          <a:p>
            <a:r>
              <a:rPr lang="en-US" smtClean="0"/>
              <a:t>NTTC Training - TY 2018</a:t>
            </a:r>
            <a:endParaRPr lang="en-US" dirty="0"/>
          </a:p>
        </p:txBody>
      </p:sp>
      <p:sp>
        <p:nvSpPr>
          <p:cNvPr id="29700" name="Slide Number Placeholder 2"/>
          <p:cNvSpPr>
            <a:spLocks noGrp="1"/>
          </p:cNvSpPr>
          <p:nvPr>
            <p:ph type="sldNum" sz="quarter" idx="11"/>
          </p:nvPr>
        </p:nvSpPr>
        <p:spPr>
          <a:xfrm>
            <a:off x="609600" y="6265863"/>
            <a:ext cx="936625" cy="365125"/>
          </a:xfrm>
        </p:spPr>
        <p:txBody>
          <a:bodyPr/>
          <a:lstStyle/>
          <a:p>
            <a:fld id="{FE64F2D1-F21A-4592-A99D-19085865B604}" type="slidenum">
              <a:rPr lang="en-US" altLang="en-US" smtClean="0"/>
              <a:pPr/>
              <a:t>13</a:t>
            </a:fld>
            <a:endParaRPr lang="en-US" altLang="en-US"/>
          </a:p>
        </p:txBody>
      </p:sp>
      <p:sp>
        <p:nvSpPr>
          <p:cNvPr id="27651" name="Content Placeholder 6"/>
          <p:cNvSpPr>
            <a:spLocks noGrp="1"/>
          </p:cNvSpPr>
          <p:nvPr>
            <p:ph sz="quarter" idx="12"/>
          </p:nvPr>
        </p:nvSpPr>
        <p:spPr/>
        <p:txBody>
          <a:bodyPr>
            <a:normAutofit fontScale="92500" lnSpcReduction="20000"/>
          </a:bodyPr>
          <a:lstStyle/>
          <a:p>
            <a:r>
              <a:rPr lang="en-US" altLang="en-US" dirty="0" smtClean="0"/>
              <a:t>Placed in service in current tax year</a:t>
            </a:r>
          </a:p>
          <a:p>
            <a:r>
              <a:rPr lang="en-US" altLang="en-US" dirty="0" smtClean="0"/>
              <a:t>Energy efficient windows, doors, insulation, roof (materials only, not installation)</a:t>
            </a:r>
          </a:p>
          <a:p>
            <a:r>
              <a:rPr lang="en-US" altLang="en-US" dirty="0" smtClean="0"/>
              <a:t>Heating, ventilating, and air conditioning, hot water heaters (materials and installation)</a:t>
            </a:r>
          </a:p>
          <a:p>
            <a:r>
              <a:rPr lang="en-US" altLang="en-US" dirty="0" smtClean="0"/>
              <a:t>Compare item purchased with requirements from Form 5695 instructions</a:t>
            </a:r>
          </a:p>
          <a:p>
            <a:r>
              <a:rPr lang="en-US" altLang="en-US" dirty="0" smtClean="0"/>
              <a:t>Pub 4012 for TaxSlayer entries</a:t>
            </a:r>
            <a:endParaRPr lang="en-US" altLang="en-US" dirty="0"/>
          </a:p>
        </p:txBody>
      </p:sp>
      <p:sp>
        <p:nvSpPr>
          <p:cNvPr id="29698" name="Title 5"/>
          <p:cNvSpPr>
            <a:spLocks noGrp="1"/>
          </p:cNvSpPr>
          <p:nvPr>
            <p:ph type="title"/>
          </p:nvPr>
        </p:nvSpPr>
        <p:spPr/>
        <p:txBody>
          <a:bodyPr/>
          <a:lstStyle/>
          <a:p>
            <a:r>
              <a:rPr lang="en-US" altLang="en-US" smtClean="0"/>
              <a:t>Residential Energy Credits</a:t>
            </a:r>
            <a:endParaRPr lang="en-US" altLang="en-US" dirty="0"/>
          </a:p>
        </p:txBody>
      </p:sp>
      <p:sp>
        <p:nvSpPr>
          <p:cNvPr id="13" name="Rectangle 12"/>
          <p:cNvSpPr/>
          <p:nvPr/>
        </p:nvSpPr>
        <p:spPr>
          <a:xfrm>
            <a:off x="7620000" y="1247745"/>
            <a:ext cx="40386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Legislative Extenders Tab</a:t>
            </a:r>
            <a:endParaRPr lang="en-US" sz="20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1871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9221" name="Slide Number Placeholder 4"/>
          <p:cNvSpPr>
            <a:spLocks noGrp="1"/>
          </p:cNvSpPr>
          <p:nvPr>
            <p:ph type="sldNum" sz="quarter" idx="11"/>
          </p:nvPr>
        </p:nvSpPr>
        <p:spPr/>
        <p:txBody>
          <a:bodyPr/>
          <a:lstStyle/>
          <a:p>
            <a:fld id="{7D595732-A240-4829-802C-93857EE3A647}" type="slidenum">
              <a:rPr lang="en-US" altLang="en-US" smtClean="0"/>
              <a:pPr/>
              <a:t>2</a:t>
            </a:fld>
            <a:endParaRPr lang="en-US" altLang="en-US"/>
          </a:p>
        </p:txBody>
      </p:sp>
      <p:sp>
        <p:nvSpPr>
          <p:cNvPr id="11267" name="Content Placeholder 2"/>
          <p:cNvSpPr>
            <a:spLocks noGrp="1"/>
          </p:cNvSpPr>
          <p:nvPr>
            <p:ph sz="quarter" idx="12"/>
          </p:nvPr>
        </p:nvSpPr>
        <p:spPr/>
        <p:txBody>
          <a:bodyPr/>
          <a:lstStyle/>
          <a:p>
            <a:r>
              <a:rPr lang="en-US" altLang="en-US" dirty="0" smtClean="0"/>
              <a:t>Retirement Savings Contributions Credit</a:t>
            </a:r>
            <a:endParaRPr lang="en-US" dirty="0" smtClean="0"/>
          </a:p>
          <a:p>
            <a:r>
              <a:rPr lang="en-US" altLang="en-US" dirty="0" smtClean="0"/>
              <a:t>Credit for the Elderly or Disabled</a:t>
            </a:r>
          </a:p>
          <a:p>
            <a:pPr>
              <a:buFont typeface="Wingdings" charset="2"/>
              <a:buChar char="Ø"/>
            </a:pPr>
            <a:r>
              <a:rPr lang="en-US" altLang="en-US" dirty="0" smtClean="0"/>
              <a:t>No cash back – must have tax to offset</a:t>
            </a:r>
          </a:p>
          <a:p>
            <a:endParaRPr lang="en-US" altLang="en-US" dirty="0"/>
          </a:p>
        </p:txBody>
      </p:sp>
      <p:sp>
        <p:nvSpPr>
          <p:cNvPr id="2" name="Title 1"/>
          <p:cNvSpPr>
            <a:spLocks noGrp="1"/>
          </p:cNvSpPr>
          <p:nvPr>
            <p:ph type="title"/>
          </p:nvPr>
        </p:nvSpPr>
        <p:spPr/>
        <p:txBody>
          <a:bodyPr/>
          <a:lstStyle/>
          <a:p>
            <a:r>
              <a:rPr lang="en-US" dirty="0" smtClean="0"/>
              <a:t>Nonrefundable </a:t>
            </a:r>
            <a:r>
              <a:rPr lang="en-US" dirty="0" smtClean="0"/>
              <a:t>Credits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13316" name="Slide Number Placeholder 3"/>
          <p:cNvSpPr>
            <a:spLocks noGrp="1"/>
          </p:cNvSpPr>
          <p:nvPr>
            <p:ph type="sldNum" sz="quarter" idx="11"/>
          </p:nvPr>
        </p:nvSpPr>
        <p:spPr/>
        <p:txBody>
          <a:bodyPr/>
          <a:lstStyle/>
          <a:p>
            <a:fld id="{272D02F3-B632-4D54-836E-A00E41338EC9}" type="slidenum">
              <a:rPr lang="en-US" altLang="en-US" smtClean="0"/>
              <a:pPr/>
              <a:t>3</a:t>
            </a:fld>
            <a:endParaRPr lang="en-US" altLang="en-US"/>
          </a:p>
        </p:txBody>
      </p:sp>
      <p:sp>
        <p:nvSpPr>
          <p:cNvPr id="17411" name="Content Placeholder 5"/>
          <p:cNvSpPr>
            <a:spLocks noGrp="1"/>
          </p:cNvSpPr>
          <p:nvPr>
            <p:ph sz="quarter" idx="12"/>
          </p:nvPr>
        </p:nvSpPr>
        <p:spPr/>
        <p:txBody>
          <a:bodyPr>
            <a:normAutofit fontScale="92500" lnSpcReduction="20000"/>
          </a:bodyPr>
          <a:lstStyle/>
          <a:p>
            <a:r>
              <a:rPr lang="en-US" altLang="en-US" dirty="0" smtClean="0"/>
              <a:t>Credit designed for low-income taxpayers with voluntary contributions to qualified retirement plan</a:t>
            </a:r>
            <a:endParaRPr lang="en-US" dirty="0" smtClean="0"/>
          </a:p>
          <a:p>
            <a:pPr lvl="1"/>
            <a:r>
              <a:rPr lang="en-US" altLang="en-US" dirty="0" smtClean="0"/>
              <a:t>Income phase-out limits</a:t>
            </a:r>
          </a:p>
          <a:p>
            <a:pPr>
              <a:buFont typeface="Wingdings" panose="05000000000000000000" pitchFamily="2" charset="2"/>
              <a:buChar char="Ø"/>
            </a:pPr>
            <a:r>
              <a:rPr lang="en-US" altLang="en-US" dirty="0" smtClean="0"/>
              <a:t>Find Retirement Savings Contribution Credit – Screening Sheet in Pub 4012 Tab G and income / rate chart</a:t>
            </a:r>
          </a:p>
          <a:p>
            <a:r>
              <a:rPr lang="en-US" altLang="en-US" dirty="0" smtClean="0"/>
              <a:t>Retirement contributions offset by current year and prior 2 year retirement distributions</a:t>
            </a:r>
          </a:p>
          <a:p>
            <a:r>
              <a:rPr lang="en-US" altLang="en-US" dirty="0" smtClean="0"/>
              <a:t>Credit reported on Form 8880 </a:t>
            </a:r>
          </a:p>
          <a:p>
            <a:endParaRPr lang="en-US" altLang="en-US" dirty="0"/>
          </a:p>
        </p:txBody>
      </p:sp>
      <p:sp>
        <p:nvSpPr>
          <p:cNvPr id="13314" name="Title 4"/>
          <p:cNvSpPr>
            <a:spLocks noGrp="1"/>
          </p:cNvSpPr>
          <p:nvPr>
            <p:ph type="title"/>
          </p:nvPr>
        </p:nvSpPr>
        <p:spPr/>
        <p:txBody>
          <a:bodyPr/>
          <a:lstStyle/>
          <a:p>
            <a:r>
              <a:rPr lang="en-US" altLang="en-US" smtClean="0"/>
              <a:t>Retirement Savings Contributions Credit</a:t>
            </a:r>
            <a:endParaRPr lang="en-US" altLang="en-US" dirty="0"/>
          </a:p>
        </p:txBody>
      </p:sp>
      <p:sp>
        <p:nvSpPr>
          <p:cNvPr id="6" name="Rectangle 5"/>
          <p:cNvSpPr/>
          <p:nvPr/>
        </p:nvSpPr>
        <p:spPr>
          <a:xfrm>
            <a:off x="9601200" y="1280921"/>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G</a:t>
            </a:r>
            <a:endParaRPr lang="en-US" sz="20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15364" name="Slide Number Placeholder 3"/>
          <p:cNvSpPr>
            <a:spLocks noGrp="1"/>
          </p:cNvSpPr>
          <p:nvPr>
            <p:ph type="sldNum" sz="quarter" idx="11"/>
          </p:nvPr>
        </p:nvSpPr>
        <p:spPr/>
        <p:txBody>
          <a:bodyPr/>
          <a:lstStyle/>
          <a:p>
            <a:fld id="{0AEE1E5A-3698-42FB-BB3B-88AA0ED26C10}" type="slidenum">
              <a:rPr lang="en-US" altLang="en-US" smtClean="0"/>
              <a:pPr/>
              <a:t>4</a:t>
            </a:fld>
            <a:endParaRPr lang="en-US" altLang="en-US"/>
          </a:p>
        </p:txBody>
      </p:sp>
      <p:sp>
        <p:nvSpPr>
          <p:cNvPr id="17411" name="Content Placeholder 5"/>
          <p:cNvSpPr>
            <a:spLocks noGrp="1"/>
          </p:cNvSpPr>
          <p:nvPr>
            <p:ph sz="quarter" idx="12"/>
          </p:nvPr>
        </p:nvSpPr>
        <p:spPr/>
        <p:txBody>
          <a:bodyPr>
            <a:normAutofit/>
          </a:bodyPr>
          <a:lstStyle/>
          <a:p>
            <a:r>
              <a:rPr lang="en-US" altLang="en-US" dirty="0" smtClean="0"/>
              <a:t>Contributions eligible Saver’s Credit</a:t>
            </a:r>
          </a:p>
          <a:p>
            <a:pPr lvl="1"/>
            <a:r>
              <a:rPr lang="en-US" altLang="en-US" dirty="0" smtClean="0"/>
              <a:t>Payroll contributions entered on W-2 box 12 with certain codes</a:t>
            </a:r>
            <a:endParaRPr lang="en-US" dirty="0" smtClean="0"/>
          </a:p>
          <a:p>
            <a:pPr lvl="1"/>
            <a:r>
              <a:rPr lang="en-US" altLang="en-US" dirty="0" smtClean="0"/>
              <a:t>Traditional IRA contributions entered in adjustment section</a:t>
            </a:r>
          </a:p>
          <a:p>
            <a:pPr lvl="1"/>
            <a:r>
              <a:rPr lang="en-US" altLang="en-US" dirty="0" smtClean="0"/>
              <a:t>Roth IRA contributions entered on Form 8880</a:t>
            </a:r>
          </a:p>
          <a:p>
            <a:pPr lvl="1"/>
            <a:r>
              <a:rPr lang="en-US" altLang="en-US" dirty="0" smtClean="0"/>
              <a:t>ABLE account contributions (new for 2018 – TaxSlayer support to be determined)</a:t>
            </a:r>
          </a:p>
          <a:p>
            <a:endParaRPr lang="en-US" altLang="en-US" dirty="0"/>
          </a:p>
        </p:txBody>
      </p:sp>
      <p:sp>
        <p:nvSpPr>
          <p:cNvPr id="15362" name="Title 4"/>
          <p:cNvSpPr>
            <a:spLocks noGrp="1"/>
          </p:cNvSpPr>
          <p:nvPr>
            <p:ph type="title"/>
          </p:nvPr>
        </p:nvSpPr>
        <p:spPr/>
        <p:txBody>
          <a:bodyPr/>
          <a:lstStyle/>
          <a:p>
            <a:r>
              <a:rPr lang="en-US" altLang="en-US" smtClean="0"/>
              <a:t>Retirement Savings Contributions Credit</a:t>
            </a:r>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17412" name="Slide Number Placeholder 4"/>
          <p:cNvSpPr>
            <a:spLocks noGrp="1"/>
          </p:cNvSpPr>
          <p:nvPr>
            <p:ph type="sldNum" sz="quarter" idx="11"/>
          </p:nvPr>
        </p:nvSpPr>
        <p:spPr/>
        <p:txBody>
          <a:bodyPr/>
          <a:lstStyle/>
          <a:p>
            <a:fld id="{0BD0FFEE-9A9A-461E-A6E8-81B27303DDE8}" type="slidenum">
              <a:rPr lang="en-US" altLang="en-US" smtClean="0"/>
              <a:pPr/>
              <a:t>5</a:t>
            </a:fld>
            <a:endParaRPr lang="en-US" altLang="en-US"/>
          </a:p>
        </p:txBody>
      </p:sp>
      <p:sp>
        <p:nvSpPr>
          <p:cNvPr id="19459" name="Content Placeholder 2"/>
          <p:cNvSpPr>
            <a:spLocks noGrp="1"/>
          </p:cNvSpPr>
          <p:nvPr>
            <p:ph sz="quarter" idx="12"/>
          </p:nvPr>
        </p:nvSpPr>
        <p:spPr>
          <a:xfrm>
            <a:off x="1278833" y="1761433"/>
            <a:ext cx="9753600" cy="3358755"/>
          </a:xfrm>
        </p:spPr>
        <p:txBody>
          <a:bodyPr>
            <a:normAutofit lnSpcReduction="10000"/>
          </a:bodyPr>
          <a:lstStyle/>
          <a:p>
            <a:r>
              <a:rPr lang="en-US" altLang="en-US" dirty="0" smtClean="0"/>
              <a:t>Form W-2 Retirement Savings Contribution</a:t>
            </a:r>
            <a:endParaRPr lang="en-US" dirty="0" smtClean="0"/>
          </a:p>
          <a:p>
            <a:pPr lvl="1"/>
            <a:r>
              <a:rPr lang="en-US" altLang="en-US" dirty="0" smtClean="0"/>
              <a:t>Entry in box 12 will automatically generate Form 8880  if qualified</a:t>
            </a:r>
          </a:p>
          <a:p>
            <a:pPr lvl="1"/>
            <a:r>
              <a:rPr lang="en-US" altLang="en-US" dirty="0" smtClean="0"/>
              <a:t>Entry in box 14 may qualify</a:t>
            </a:r>
          </a:p>
          <a:p>
            <a:pPr lvl="2"/>
            <a:r>
              <a:rPr lang="en-US" altLang="en-US" dirty="0"/>
              <a:t>R</a:t>
            </a:r>
            <a:r>
              <a:rPr lang="en-US" altLang="en-US" dirty="0" smtClean="0"/>
              <a:t>equires interview</a:t>
            </a:r>
          </a:p>
          <a:p>
            <a:pPr lvl="2"/>
            <a:r>
              <a:rPr lang="en-US" altLang="en-US" dirty="0" smtClean="0"/>
              <a:t>Must be voluntary contribution to qualify</a:t>
            </a:r>
          </a:p>
          <a:p>
            <a:pPr lvl="2"/>
            <a:r>
              <a:rPr lang="en-US" altLang="en-US" dirty="0" smtClean="0"/>
              <a:t>Select appropriate drop-down description</a:t>
            </a:r>
            <a:endParaRPr lang="en-US" altLang="en-US" dirty="0"/>
          </a:p>
        </p:txBody>
      </p:sp>
      <p:sp>
        <p:nvSpPr>
          <p:cNvPr id="17410" name="Title 1"/>
          <p:cNvSpPr>
            <a:spLocks noGrp="1"/>
          </p:cNvSpPr>
          <p:nvPr>
            <p:ph type="title"/>
          </p:nvPr>
        </p:nvSpPr>
        <p:spPr/>
        <p:txBody>
          <a:bodyPr/>
          <a:lstStyle/>
          <a:p>
            <a:r>
              <a:rPr lang="en-US" altLang="en-US" smtClean="0"/>
              <a:t>W-2 Retirement Contributions</a:t>
            </a:r>
            <a:endParaRPr lang="en-US" altLang="en-US" dirty="0"/>
          </a:p>
        </p:txBody>
      </p:sp>
      <p:pic>
        <p:nvPicPr>
          <p:cNvPr id="6" name="Picture 13"/>
          <p:cNvPicPr>
            <a:picLocks noChangeAspect="1"/>
          </p:cNvPicPr>
          <p:nvPr/>
        </p:nvPicPr>
        <p:blipFill rotWithShape="1">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3739" t="59106" r="3837" b="28626"/>
          <a:stretch/>
        </p:blipFill>
        <p:spPr bwMode="auto">
          <a:xfrm>
            <a:off x="2362200" y="4953000"/>
            <a:ext cx="6765834" cy="86989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 2018</a:t>
            </a:r>
            <a:endParaRPr lang="en-US" dirty="0"/>
          </a:p>
        </p:txBody>
      </p:sp>
      <p:sp>
        <p:nvSpPr>
          <p:cNvPr id="23556" name="Slide Number Placeholder 4"/>
          <p:cNvSpPr>
            <a:spLocks noGrp="1"/>
          </p:cNvSpPr>
          <p:nvPr>
            <p:ph type="sldNum" sz="quarter" idx="11"/>
          </p:nvPr>
        </p:nvSpPr>
        <p:spPr/>
        <p:txBody>
          <a:bodyPr/>
          <a:lstStyle/>
          <a:p>
            <a:fld id="{1FCADFF4-2954-47D5-8F62-89C2C1D37429}" type="slidenum">
              <a:rPr lang="en-US" altLang="en-US" smtClean="0"/>
              <a:pPr/>
              <a:t>6</a:t>
            </a:fld>
            <a:endParaRPr lang="en-US" altLang="en-US"/>
          </a:p>
        </p:txBody>
      </p:sp>
      <p:sp>
        <p:nvSpPr>
          <p:cNvPr id="23555" name="Content Placeholder 4"/>
          <p:cNvSpPr>
            <a:spLocks noGrp="1"/>
          </p:cNvSpPr>
          <p:nvPr>
            <p:ph sz="quarter" idx="12"/>
          </p:nvPr>
        </p:nvSpPr>
        <p:spPr/>
        <p:txBody>
          <a:bodyPr>
            <a:normAutofit fontScale="92500" lnSpcReduction="10000"/>
          </a:bodyPr>
          <a:lstStyle/>
          <a:p>
            <a:r>
              <a:rPr lang="en-US" altLang="en-US" dirty="0" smtClean="0"/>
              <a:t>Enter as negative number current year distributions from </a:t>
            </a:r>
          </a:p>
          <a:p>
            <a:pPr lvl="1"/>
            <a:r>
              <a:rPr lang="en-US" altLang="en-US" dirty="0"/>
              <a:t>Military </a:t>
            </a:r>
            <a:r>
              <a:rPr lang="en-US" altLang="en-US" dirty="0" smtClean="0"/>
              <a:t>pensions and any other qualified plans </a:t>
            </a:r>
            <a:r>
              <a:rPr lang="en-US" altLang="en-US" dirty="0"/>
              <a:t>that do not permit elective </a:t>
            </a:r>
            <a:r>
              <a:rPr lang="en-US" altLang="en-US" dirty="0" smtClean="0"/>
              <a:t>contributions</a:t>
            </a:r>
          </a:p>
          <a:p>
            <a:pPr lvl="1"/>
            <a:r>
              <a:rPr lang="en-US" altLang="en-US" dirty="0" smtClean="0"/>
              <a:t>Trustee-to-trustee transfers</a:t>
            </a:r>
          </a:p>
          <a:p>
            <a:pPr lvl="1"/>
            <a:r>
              <a:rPr lang="en-US" altLang="en-US" dirty="0" smtClean="0"/>
              <a:t>Rollovers</a:t>
            </a:r>
          </a:p>
          <a:p>
            <a:pPr lvl="1"/>
            <a:r>
              <a:rPr lang="en-US" altLang="en-US" dirty="0" smtClean="0"/>
              <a:t>Loans treated as distribution</a:t>
            </a:r>
          </a:p>
          <a:p>
            <a:pPr lvl="1"/>
            <a:r>
              <a:rPr lang="en-US" altLang="en-US" dirty="0" smtClean="0"/>
              <a:t>Non-spousal inherited IRA</a:t>
            </a:r>
          </a:p>
          <a:p>
            <a:r>
              <a:rPr lang="en-US" dirty="0"/>
              <a:t>See Pub 4012 Tab G for TaxSlayer </a:t>
            </a:r>
            <a:r>
              <a:rPr lang="en-US" dirty="0" smtClean="0"/>
              <a:t>entries</a:t>
            </a:r>
            <a:endParaRPr lang="en-US" altLang="en-US" dirty="0" smtClean="0"/>
          </a:p>
        </p:txBody>
      </p:sp>
      <p:sp>
        <p:nvSpPr>
          <p:cNvPr id="23554" name="Title 1"/>
          <p:cNvSpPr>
            <a:spLocks noGrp="1"/>
          </p:cNvSpPr>
          <p:nvPr>
            <p:ph type="title"/>
          </p:nvPr>
        </p:nvSpPr>
        <p:spPr/>
        <p:txBody>
          <a:bodyPr/>
          <a:lstStyle/>
          <a:p>
            <a:r>
              <a:rPr lang="en-US" altLang="en-US" dirty="0" smtClean="0"/>
              <a:t>Form 8880 and Retirement Distributions</a:t>
            </a:r>
            <a:endParaRPr lang="en-US" altLang="en-US" dirty="0"/>
          </a:p>
        </p:txBody>
      </p:sp>
      <p:sp>
        <p:nvSpPr>
          <p:cNvPr id="6" name="Rectangle 5"/>
          <p:cNvSpPr/>
          <p:nvPr/>
        </p:nvSpPr>
        <p:spPr>
          <a:xfrm>
            <a:off x="8001000" y="1247745"/>
            <a:ext cx="36576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NTTC-modified Pub 4012 Tab G</a:t>
            </a:r>
            <a:endParaRPr lang="en-US" sz="2000" b="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2018</a:t>
            </a:r>
            <a:endParaRPr lang="en-US" dirty="0"/>
          </a:p>
        </p:txBody>
      </p:sp>
      <p:sp>
        <p:nvSpPr>
          <p:cNvPr id="40964" name="Slide Number Placeholder 2"/>
          <p:cNvSpPr>
            <a:spLocks noGrp="1"/>
          </p:cNvSpPr>
          <p:nvPr>
            <p:ph type="sldNum" sz="quarter" idx="11"/>
          </p:nvPr>
        </p:nvSpPr>
        <p:spPr/>
        <p:txBody>
          <a:bodyPr/>
          <a:lstStyle/>
          <a:p>
            <a:fld id="{9660ACCE-B21A-49D7-AE9E-B13710441AF2}" type="slidenum">
              <a:rPr lang="en-US" altLang="en-US" smtClean="0"/>
              <a:pPr/>
              <a:t>7</a:t>
            </a:fld>
            <a:endParaRPr lang="en-US" altLang="en-US"/>
          </a:p>
        </p:txBody>
      </p:sp>
      <p:sp>
        <p:nvSpPr>
          <p:cNvPr id="40965" name="Content Placeholder 6"/>
          <p:cNvSpPr>
            <a:spLocks noGrp="1"/>
          </p:cNvSpPr>
          <p:nvPr>
            <p:ph sz="quarter" idx="12"/>
          </p:nvPr>
        </p:nvSpPr>
        <p:spPr/>
        <p:txBody>
          <a:bodyPr/>
          <a:lstStyle/>
          <a:p>
            <a:r>
              <a:rPr lang="en-US" dirty="0" smtClean="0"/>
              <a:t>Qualified individual</a:t>
            </a:r>
          </a:p>
          <a:p>
            <a:pPr lvl="1"/>
            <a:r>
              <a:rPr lang="en-US" dirty="0" smtClean="0"/>
              <a:t>65 or older end of 2018</a:t>
            </a:r>
          </a:p>
          <a:p>
            <a:pPr lvl="1"/>
            <a:r>
              <a:rPr lang="en-US" dirty="0" smtClean="0"/>
              <a:t>Under 65 end of 2018 and all following apply</a:t>
            </a:r>
          </a:p>
          <a:p>
            <a:pPr lvl="2"/>
            <a:r>
              <a:rPr lang="en-US" dirty="0" smtClean="0"/>
              <a:t>Retired on permanent total disability</a:t>
            </a:r>
          </a:p>
          <a:p>
            <a:pPr lvl="2"/>
            <a:r>
              <a:rPr lang="en-US" dirty="0" smtClean="0"/>
              <a:t>Received taxable disability income in 2018</a:t>
            </a:r>
          </a:p>
          <a:p>
            <a:pPr lvl="2"/>
            <a:r>
              <a:rPr lang="en-US" dirty="0" smtClean="0"/>
              <a:t>Not reached mandatory retirement age as of January 1, 2018</a:t>
            </a:r>
          </a:p>
          <a:p>
            <a:pPr lvl="1"/>
            <a:r>
              <a:rPr lang="en-US" dirty="0" smtClean="0"/>
              <a:t>Must be U.S. citizen or resident alien </a:t>
            </a:r>
          </a:p>
          <a:p>
            <a:pPr lvl="1"/>
            <a:endParaRPr lang="en-US" dirty="0"/>
          </a:p>
        </p:txBody>
      </p:sp>
      <p:sp>
        <p:nvSpPr>
          <p:cNvPr id="40962" name="Title 5"/>
          <p:cNvSpPr>
            <a:spLocks noGrp="1"/>
          </p:cNvSpPr>
          <p:nvPr>
            <p:ph type="title"/>
          </p:nvPr>
        </p:nvSpPr>
        <p:spPr/>
        <p:txBody>
          <a:bodyPr/>
          <a:lstStyle/>
          <a:p>
            <a:r>
              <a:rPr lang="en-US" altLang="en-US" smtClean="0"/>
              <a:t>Credit for the Elderly or the Disabled</a:t>
            </a:r>
            <a:endParaRPr lang="en-US" altLang="en-US" dirty="0"/>
          </a:p>
        </p:txBody>
      </p:sp>
      <p:sp>
        <p:nvSpPr>
          <p:cNvPr id="6" name="Rectangle 5"/>
          <p:cNvSpPr/>
          <p:nvPr/>
        </p:nvSpPr>
        <p:spPr>
          <a:xfrm>
            <a:off x="9448800" y="1247745"/>
            <a:ext cx="2209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G</a:t>
            </a:r>
            <a:endParaRPr lang="en-US" sz="2000"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2018</a:t>
            </a:r>
            <a:endParaRPr lang="en-US" dirty="0"/>
          </a:p>
        </p:txBody>
      </p:sp>
      <p:sp>
        <p:nvSpPr>
          <p:cNvPr id="36868" name="Slide Number Placeholder 2"/>
          <p:cNvSpPr>
            <a:spLocks noGrp="1"/>
          </p:cNvSpPr>
          <p:nvPr>
            <p:ph type="sldNum" sz="quarter" idx="11"/>
          </p:nvPr>
        </p:nvSpPr>
        <p:spPr/>
        <p:txBody>
          <a:bodyPr/>
          <a:lstStyle/>
          <a:p>
            <a:fld id="{001BB8DD-91B2-4050-8FA0-F89B1B13C8FA}" type="slidenum">
              <a:rPr lang="en-US" altLang="en-US" smtClean="0"/>
              <a:pPr/>
              <a:t>8</a:t>
            </a:fld>
            <a:endParaRPr lang="en-US" altLang="en-US"/>
          </a:p>
        </p:txBody>
      </p:sp>
      <p:sp>
        <p:nvSpPr>
          <p:cNvPr id="36869" name="Content Placeholder 6"/>
          <p:cNvSpPr>
            <a:spLocks noGrp="1"/>
          </p:cNvSpPr>
          <p:nvPr>
            <p:ph sz="quarter" idx="12"/>
          </p:nvPr>
        </p:nvSpPr>
        <p:spPr/>
        <p:txBody>
          <a:bodyPr>
            <a:normAutofit fontScale="92500" lnSpcReduction="10000"/>
          </a:bodyPr>
          <a:lstStyle/>
          <a:p>
            <a:r>
              <a:rPr lang="en-US" altLang="en-US" dirty="0" smtClean="0"/>
              <a:t>Credit for the elderly or disabled rarely seen due to low income thresholds</a:t>
            </a:r>
          </a:p>
          <a:p>
            <a:pPr lvl="1"/>
            <a:r>
              <a:rPr lang="en-US" altLang="en-US" dirty="0" smtClean="0"/>
              <a:t>Not qualified for credit if AGI equal to or more than</a:t>
            </a:r>
          </a:p>
          <a:p>
            <a:pPr lvl="2"/>
            <a:r>
              <a:rPr lang="en-US" altLang="en-US" dirty="0" smtClean="0"/>
              <a:t>$17,500 S, HoH, QW</a:t>
            </a:r>
          </a:p>
          <a:p>
            <a:pPr lvl="2"/>
            <a:r>
              <a:rPr lang="en-US" altLang="en-US" dirty="0" smtClean="0"/>
              <a:t>$20,000 MFJ with one qualifying elderly or disabled</a:t>
            </a:r>
          </a:p>
          <a:p>
            <a:pPr lvl="2"/>
            <a:r>
              <a:rPr lang="en-US" altLang="en-US" dirty="0" smtClean="0"/>
              <a:t>$25,000 MFJ with both qualifying</a:t>
            </a:r>
          </a:p>
          <a:p>
            <a:pPr lvl="2"/>
            <a:r>
              <a:rPr lang="en-US" altLang="en-US" dirty="0" smtClean="0"/>
              <a:t>$12,500 MFS and lived apart entire year</a:t>
            </a:r>
          </a:p>
          <a:p>
            <a:pPr>
              <a:buFont typeface="Wingdings" panose="05000000000000000000" pitchFamily="2" charset="2"/>
              <a:buChar char="Ø"/>
            </a:pPr>
            <a:r>
              <a:rPr lang="en-US" altLang="en-US" dirty="0" smtClean="0"/>
              <a:t>Fewer taxpayers will qualify with higher standard deductions</a:t>
            </a:r>
          </a:p>
          <a:p>
            <a:pPr lvl="2"/>
            <a:endParaRPr lang="en-US" altLang="en-US" dirty="0" smtClean="0"/>
          </a:p>
        </p:txBody>
      </p:sp>
      <p:sp>
        <p:nvSpPr>
          <p:cNvPr id="36866" name="Title 5"/>
          <p:cNvSpPr>
            <a:spLocks noGrp="1"/>
          </p:cNvSpPr>
          <p:nvPr>
            <p:ph type="title"/>
          </p:nvPr>
        </p:nvSpPr>
        <p:spPr/>
        <p:txBody>
          <a:bodyPr>
            <a:normAutofit/>
          </a:bodyPr>
          <a:lstStyle/>
          <a:p>
            <a:r>
              <a:rPr lang="en-US" altLang="en-US" dirty="0" smtClean="0"/>
              <a:t>Credit for the Elderly or the Disabled</a:t>
            </a:r>
            <a:endParaRPr lang="en-US" alt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 2018</a:t>
            </a:r>
            <a:endParaRPr lang="en-US" dirty="0"/>
          </a:p>
        </p:txBody>
      </p:sp>
      <p:sp>
        <p:nvSpPr>
          <p:cNvPr id="36868" name="Slide Number Placeholder 2"/>
          <p:cNvSpPr>
            <a:spLocks noGrp="1"/>
          </p:cNvSpPr>
          <p:nvPr>
            <p:ph type="sldNum" sz="quarter" idx="11"/>
          </p:nvPr>
        </p:nvSpPr>
        <p:spPr/>
        <p:txBody>
          <a:bodyPr/>
          <a:lstStyle/>
          <a:p>
            <a:fld id="{001BB8DD-91B2-4050-8FA0-F89B1B13C8FA}" type="slidenum">
              <a:rPr lang="en-US" altLang="en-US" smtClean="0"/>
              <a:pPr/>
              <a:t>9</a:t>
            </a:fld>
            <a:endParaRPr lang="en-US" altLang="en-US"/>
          </a:p>
        </p:txBody>
      </p:sp>
      <p:sp>
        <p:nvSpPr>
          <p:cNvPr id="36869" name="Content Placeholder 6"/>
          <p:cNvSpPr>
            <a:spLocks noGrp="1"/>
          </p:cNvSpPr>
          <p:nvPr>
            <p:ph sz="quarter" idx="12"/>
          </p:nvPr>
        </p:nvSpPr>
        <p:spPr/>
        <p:txBody>
          <a:bodyPr>
            <a:normAutofit fontScale="92500" lnSpcReduction="10000"/>
          </a:bodyPr>
          <a:lstStyle/>
          <a:p>
            <a:pPr lvl="1"/>
            <a:r>
              <a:rPr lang="en-US" altLang="en-US" dirty="0" smtClean="0"/>
              <a:t>Not qualified for credit if non-taxable social security or no-taxable pension equal to or more than</a:t>
            </a:r>
          </a:p>
          <a:p>
            <a:pPr lvl="2"/>
            <a:r>
              <a:rPr lang="en-US" altLang="en-US" dirty="0" smtClean="0"/>
              <a:t>$5,000 S, HoH, QW</a:t>
            </a:r>
          </a:p>
          <a:p>
            <a:pPr lvl="2"/>
            <a:r>
              <a:rPr lang="en-US" altLang="en-US" dirty="0" smtClean="0"/>
              <a:t>$5,000 MFJ with one qualifying elderly or disabled</a:t>
            </a:r>
          </a:p>
          <a:p>
            <a:pPr lvl="2"/>
            <a:r>
              <a:rPr lang="en-US" altLang="en-US" dirty="0" smtClean="0"/>
              <a:t>$7,500 MFJ with both qualifying</a:t>
            </a:r>
          </a:p>
          <a:p>
            <a:pPr lvl="2"/>
            <a:r>
              <a:rPr lang="en-US" altLang="en-US" dirty="0" smtClean="0"/>
              <a:t>$3,750 MFS and lived apart entire year</a:t>
            </a:r>
          </a:p>
          <a:p>
            <a:r>
              <a:rPr lang="en-US" altLang="en-US" dirty="0" smtClean="0"/>
              <a:t>Check Schedule R if potentially eligible for the credit</a:t>
            </a:r>
          </a:p>
          <a:p>
            <a:pPr>
              <a:buFont typeface="Wingdings" panose="05000000000000000000" pitchFamily="2" charset="2"/>
              <a:buChar char="Ø"/>
            </a:pPr>
            <a:r>
              <a:rPr lang="en-US" altLang="en-US" dirty="0" smtClean="0"/>
              <a:t>Find Entering the Credit for the Elderly or the Disabled in Pub 4012 Tab G</a:t>
            </a:r>
          </a:p>
          <a:p>
            <a:pPr lvl="2"/>
            <a:endParaRPr lang="en-US" altLang="en-US" dirty="0" smtClean="0"/>
          </a:p>
        </p:txBody>
      </p:sp>
      <p:sp>
        <p:nvSpPr>
          <p:cNvPr id="36866" name="Title 5"/>
          <p:cNvSpPr>
            <a:spLocks noGrp="1"/>
          </p:cNvSpPr>
          <p:nvPr>
            <p:ph type="title"/>
          </p:nvPr>
        </p:nvSpPr>
        <p:spPr/>
        <p:txBody>
          <a:bodyPr/>
          <a:lstStyle/>
          <a:p>
            <a:r>
              <a:rPr lang="en-US" altLang="en-US" dirty="0" smtClean="0"/>
              <a:t>Credit for the Elderly or the Disabled (cont.)</a:t>
            </a:r>
            <a:endParaRPr lang="en-US" altLang="en-US" dirty="0"/>
          </a:p>
        </p:txBody>
      </p:sp>
      <p:sp>
        <p:nvSpPr>
          <p:cNvPr id="6" name="Rectangle 5"/>
          <p:cNvSpPr/>
          <p:nvPr/>
        </p:nvSpPr>
        <p:spPr>
          <a:xfrm>
            <a:off x="9448800" y="1247745"/>
            <a:ext cx="2209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G</a:t>
            </a:r>
            <a:endParaRPr lang="en-US" sz="2000" b="1"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a="http://schemas.openxmlformats.org/drawingml/2006/main"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 Templet.thmx</Template>
  <TotalTime>0</TotalTime>
  <Words>1036</Words>
  <Application>Microsoft Macintosh PowerPoint</Application>
  <PresentationFormat>Custom</PresentationFormat>
  <Paragraphs>138</Paragraphs>
  <Slides>13</Slides>
  <Notes>12</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2018 Templet</vt:lpstr>
      <vt:lpstr>Miscellaneous Credits</vt:lpstr>
      <vt:lpstr>Nonrefundable Credits </vt:lpstr>
      <vt:lpstr>Retirement Savings Contributions Credit</vt:lpstr>
      <vt:lpstr>Retirement Savings Contributions Credit</vt:lpstr>
      <vt:lpstr>W-2 Retirement Contributions</vt:lpstr>
      <vt:lpstr>Form 8880 and Retirement Distributions</vt:lpstr>
      <vt:lpstr>Credit for the Elderly or the Disabled</vt:lpstr>
      <vt:lpstr>Credit for the Elderly or the Disabled</vt:lpstr>
      <vt:lpstr>Credit for the Elderly or the Disabled (cont.)</vt:lpstr>
      <vt:lpstr>Miscellaneous Credits</vt:lpstr>
      <vt:lpstr>Extender: Energy Efficient Improvements</vt:lpstr>
      <vt:lpstr>Residential Energy Credits</vt:lpstr>
      <vt:lpstr>Residential Energy Credits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Miscellaneous Credits</dc:title>
  <dc:creator/>
  <cp:lastModifiedBy/>
  <cp:revision>222</cp:revision>
  <dcterms:created xsi:type="dcterms:W3CDTF">2018-12-10T01:25:45Z</dcterms:created>
  <dcterms:modified xsi:type="dcterms:W3CDTF">2018-12-10T01:26:22Z</dcterms:modified>
</cp:coreProperties>
</file>